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3" r:id="rId2"/>
  </p:sldMasterIdLst>
  <p:notesMasterIdLst>
    <p:notesMasterId r:id="rId21"/>
  </p:notesMasterIdLst>
  <p:sldIdLst>
    <p:sldId id="342" r:id="rId3"/>
    <p:sldId id="318" r:id="rId4"/>
    <p:sldId id="385" r:id="rId5"/>
    <p:sldId id="393" r:id="rId6"/>
    <p:sldId id="273" r:id="rId7"/>
    <p:sldId id="480" r:id="rId8"/>
    <p:sldId id="394" r:id="rId9"/>
    <p:sldId id="282" r:id="rId10"/>
    <p:sldId id="320" r:id="rId11"/>
    <p:sldId id="264" r:id="rId12"/>
    <p:sldId id="481" r:id="rId13"/>
    <p:sldId id="396" r:id="rId14"/>
    <p:sldId id="298" r:id="rId15"/>
    <p:sldId id="387" r:id="rId16"/>
    <p:sldId id="389" r:id="rId17"/>
    <p:sldId id="390" r:id="rId18"/>
    <p:sldId id="395" r:id="rId19"/>
    <p:sldId id="26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5AF85E-5BA9-A6BB-F042-8CCBAF0244C1}" name="BENOIT DUBE" initials="BD" userId="A2plYPF57qKIMUD3yMOKFmeUtkYL0oP20vKkv1Pdtt0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e, Benoit" initials="DB" lastIdx="23" clrIdx="0">
    <p:extLst>
      <p:ext uri="{19B8F6BF-5375-455C-9EA6-DF929625EA0E}">
        <p15:presenceInfo xmlns:p15="http://schemas.microsoft.com/office/powerpoint/2012/main" userId="S::bedube@upenn.edu::da282ae5-5fbd-4620-91bb-56d64f02c7cc" providerId="AD"/>
      </p:ext>
    </p:extLst>
  </p:cmAuthor>
  <p:cmAuthor id="2" name="Coghlan, Mary Kate" initials="CMK" lastIdx="1" clrIdx="1">
    <p:extLst>
      <p:ext uri="{19B8F6BF-5375-455C-9EA6-DF929625EA0E}">
        <p15:presenceInfo xmlns:p15="http://schemas.microsoft.com/office/powerpoint/2012/main" userId="S::mcoghlan@upenn.edu::70696a6e-db81-4caa-80aa-cdfb179363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E7EDF1"/>
    <a:srgbClr val="FF3399"/>
    <a:srgbClr val="009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0884" autoAdjust="0"/>
  </p:normalViewPr>
  <p:slideViewPr>
    <p:cSldViewPr snapToGrid="0">
      <p:cViewPr varScale="1">
        <p:scale>
          <a:sx n="69" d="100"/>
          <a:sy n="69" d="100"/>
        </p:scale>
        <p:origin x="4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sky, Chelsea" userId="25e34663-8e9e-4bcc-a2fd-71386feeb3cb" providerId="ADAL" clId="{8E37FE21-3986-4574-8376-F6B7E09A0E21}"/>
    <pc:docChg chg="undo custSel delSld modSld">
      <pc:chgData name="Minsky, Chelsea" userId="25e34663-8e9e-4bcc-a2fd-71386feeb3cb" providerId="ADAL" clId="{8E37FE21-3986-4574-8376-F6B7E09A0E21}" dt="2024-07-15T15:54:42.314" v="909" actId="20577"/>
      <pc:docMkLst>
        <pc:docMk/>
      </pc:docMkLst>
      <pc:sldChg chg="addSp delSp modSp mod modNotesTx">
        <pc:chgData name="Minsky, Chelsea" userId="25e34663-8e9e-4bcc-a2fd-71386feeb3cb" providerId="ADAL" clId="{8E37FE21-3986-4574-8376-F6B7E09A0E21}" dt="2024-07-15T15:54:42.314" v="909" actId="20577"/>
        <pc:sldMkLst>
          <pc:docMk/>
          <pc:sldMk cId="0" sldId="263"/>
        </pc:sldMkLst>
        <pc:spChg chg="add del mod">
          <ac:chgData name="Minsky, Chelsea" userId="25e34663-8e9e-4bcc-a2fd-71386feeb3cb" providerId="ADAL" clId="{8E37FE21-3986-4574-8376-F6B7E09A0E21}" dt="2024-07-15T13:21:21.711" v="429" actId="1076"/>
          <ac:spMkLst>
            <pc:docMk/>
            <pc:sldMk cId="0" sldId="263"/>
            <ac:spMk id="3" creationId="{25D8A848-33E3-1B98-709E-0ED418C94336}"/>
          </ac:spMkLst>
        </pc:spChg>
        <pc:spChg chg="mod">
          <ac:chgData name="Minsky, Chelsea" userId="25e34663-8e9e-4bcc-a2fd-71386feeb3cb" providerId="ADAL" clId="{8E37FE21-3986-4574-8376-F6B7E09A0E21}" dt="2024-07-15T13:20:54.225" v="425" actId="20577"/>
          <ac:spMkLst>
            <pc:docMk/>
            <pc:sldMk cId="0" sldId="263"/>
            <ac:spMk id="10" creationId="{A42AFE9C-DE4F-4E8B-A5BC-00ECA4E02DEB}"/>
          </ac:spMkLst>
        </pc:spChg>
        <pc:spChg chg="mod">
          <ac:chgData name="Minsky, Chelsea" userId="25e34663-8e9e-4bcc-a2fd-71386feeb3cb" providerId="ADAL" clId="{8E37FE21-3986-4574-8376-F6B7E09A0E21}" dt="2024-07-15T13:16:42.287" v="318" actId="14100"/>
          <ac:spMkLst>
            <pc:docMk/>
            <pc:sldMk cId="0" sldId="263"/>
            <ac:spMk id="15" creationId="{DFECA881-B7DF-4342-A6B5-E2B2C6845ECA}"/>
          </ac:spMkLst>
        </pc:spChg>
        <pc:picChg chg="mod">
          <ac:chgData name="Minsky, Chelsea" userId="25e34663-8e9e-4bcc-a2fd-71386feeb3cb" providerId="ADAL" clId="{8E37FE21-3986-4574-8376-F6B7E09A0E21}" dt="2024-07-15T13:21:25.157" v="430" actId="1076"/>
          <ac:picMkLst>
            <pc:docMk/>
            <pc:sldMk cId="0" sldId="263"/>
            <ac:picMk id="2" creationId="{CF2A82C1-FB77-2BE3-BF5D-0ADA34A9B4EA}"/>
          </ac:picMkLst>
        </pc:picChg>
        <pc:picChg chg="add del mod">
          <ac:chgData name="Minsky, Chelsea" userId="25e34663-8e9e-4bcc-a2fd-71386feeb3cb" providerId="ADAL" clId="{8E37FE21-3986-4574-8376-F6B7E09A0E21}" dt="2024-07-15T13:16:45.843" v="326"/>
          <ac:picMkLst>
            <pc:docMk/>
            <pc:sldMk cId="0" sldId="263"/>
            <ac:picMk id="4" creationId="{DA52B270-9A1F-1659-AA21-BF07A8EE16AD}"/>
          </ac:picMkLst>
        </pc:picChg>
        <pc:picChg chg="add mod">
          <ac:chgData name="Minsky, Chelsea" userId="25e34663-8e9e-4bcc-a2fd-71386feeb3cb" providerId="ADAL" clId="{8E37FE21-3986-4574-8376-F6B7E09A0E21}" dt="2024-07-15T13:21:15.607" v="428" actId="1076"/>
          <ac:picMkLst>
            <pc:docMk/>
            <pc:sldMk cId="0" sldId="263"/>
            <ac:picMk id="5" creationId="{46935B7C-E9F9-A62C-D806-020392FF6BD3}"/>
          </ac:picMkLst>
        </pc:picChg>
      </pc:sldChg>
      <pc:sldChg chg="modNotesTx">
        <pc:chgData name="Minsky, Chelsea" userId="25e34663-8e9e-4bcc-a2fd-71386feeb3cb" providerId="ADAL" clId="{8E37FE21-3986-4574-8376-F6B7E09A0E21}" dt="2024-07-15T15:51:46.515" v="696" actId="20577"/>
        <pc:sldMkLst>
          <pc:docMk/>
          <pc:sldMk cId="1763499367" sldId="273"/>
        </pc:sldMkLst>
      </pc:sldChg>
      <pc:sldChg chg="modSp mod">
        <pc:chgData name="Minsky, Chelsea" userId="25e34663-8e9e-4bcc-a2fd-71386feeb3cb" providerId="ADAL" clId="{8E37FE21-3986-4574-8376-F6B7E09A0E21}" dt="2024-07-15T13:12:00.865" v="303" actId="20577"/>
        <pc:sldMkLst>
          <pc:docMk/>
          <pc:sldMk cId="711277512" sldId="298"/>
        </pc:sldMkLst>
        <pc:spChg chg="mod">
          <ac:chgData name="Minsky, Chelsea" userId="25e34663-8e9e-4bcc-a2fd-71386feeb3cb" providerId="ADAL" clId="{8E37FE21-3986-4574-8376-F6B7E09A0E21}" dt="2024-07-15T13:12:00.865" v="303" actId="20577"/>
          <ac:spMkLst>
            <pc:docMk/>
            <pc:sldMk cId="711277512" sldId="298"/>
            <ac:spMk id="8" creationId="{31CEC750-E961-C262-1364-F0F35F88AE31}"/>
          </ac:spMkLst>
        </pc:spChg>
        <pc:spChg chg="mod">
          <ac:chgData name="Minsky, Chelsea" userId="25e34663-8e9e-4bcc-a2fd-71386feeb3cb" providerId="ADAL" clId="{8E37FE21-3986-4574-8376-F6B7E09A0E21}" dt="2024-07-15T13:10:37.360" v="183" actId="20577"/>
          <ac:spMkLst>
            <pc:docMk/>
            <pc:sldMk cId="711277512" sldId="298"/>
            <ac:spMk id="14" creationId="{AAD7B391-438A-A536-93B0-D95A94E322A8}"/>
          </ac:spMkLst>
        </pc:spChg>
        <pc:spChg chg="mod">
          <ac:chgData name="Minsky, Chelsea" userId="25e34663-8e9e-4bcc-a2fd-71386feeb3cb" providerId="ADAL" clId="{8E37FE21-3986-4574-8376-F6B7E09A0E21}" dt="2024-07-15T13:11:47.948" v="299" actId="403"/>
          <ac:spMkLst>
            <pc:docMk/>
            <pc:sldMk cId="711277512" sldId="298"/>
            <ac:spMk id="15" creationId="{C3BF50C2-AA9E-9D36-A6D7-262656D17EC8}"/>
          </ac:spMkLst>
        </pc:spChg>
      </pc:sldChg>
      <pc:sldChg chg="modNotesTx">
        <pc:chgData name="Minsky, Chelsea" userId="25e34663-8e9e-4bcc-a2fd-71386feeb3cb" providerId="ADAL" clId="{8E37FE21-3986-4574-8376-F6B7E09A0E21}" dt="2024-07-15T13:09:08.174" v="27" actId="20577"/>
        <pc:sldMkLst>
          <pc:docMk/>
          <pc:sldMk cId="827153429" sldId="318"/>
        </pc:sldMkLst>
      </pc:sldChg>
      <pc:sldChg chg="modNotesTx">
        <pc:chgData name="Minsky, Chelsea" userId="25e34663-8e9e-4bcc-a2fd-71386feeb3cb" providerId="ADAL" clId="{8E37FE21-3986-4574-8376-F6B7E09A0E21}" dt="2024-07-15T15:50:25.821" v="431"/>
        <pc:sldMkLst>
          <pc:docMk/>
          <pc:sldMk cId="578378463" sldId="393"/>
        </pc:sldMkLst>
      </pc:sldChg>
      <pc:sldChg chg="modNotesTx">
        <pc:chgData name="Minsky, Chelsea" userId="25e34663-8e9e-4bcc-a2fd-71386feeb3cb" providerId="ADAL" clId="{8E37FE21-3986-4574-8376-F6B7E09A0E21}" dt="2024-07-15T15:52:33.931" v="877" actId="20577"/>
        <pc:sldMkLst>
          <pc:docMk/>
          <pc:sldMk cId="1042728613" sldId="394"/>
        </pc:sldMkLst>
      </pc:sldChg>
      <pc:sldChg chg="del">
        <pc:chgData name="Minsky, Chelsea" userId="25e34663-8e9e-4bcc-a2fd-71386feeb3cb" providerId="ADAL" clId="{8E37FE21-3986-4574-8376-F6B7E09A0E21}" dt="2024-07-15T15:54:06.913" v="878" actId="2696"/>
        <pc:sldMkLst>
          <pc:docMk/>
          <pc:sldMk cId="2654253553" sldId="479"/>
        </pc:sldMkLst>
      </pc:sldChg>
    </pc:docChg>
  </pc:docChgLst>
  <pc:docChgLst>
    <pc:chgData name="Minsky, Chelsea" userId="25e34663-8e9e-4bcc-a2fd-71386feeb3cb" providerId="ADAL" clId="{171CADC8-39CA-4F4F-ADB4-EE581B18F1AD}"/>
    <pc:docChg chg="custSel addSld delSld modSld">
      <pc:chgData name="Minsky, Chelsea" userId="25e34663-8e9e-4bcc-a2fd-71386feeb3cb" providerId="ADAL" clId="{171CADC8-39CA-4F4F-ADB4-EE581B18F1AD}" dt="2024-08-07T17:31:42.738" v="596" actId="403"/>
      <pc:docMkLst>
        <pc:docMk/>
      </pc:docMkLst>
      <pc:sldChg chg="del">
        <pc:chgData name="Minsky, Chelsea" userId="25e34663-8e9e-4bcc-a2fd-71386feeb3cb" providerId="ADAL" clId="{171CADC8-39CA-4F4F-ADB4-EE581B18F1AD}" dt="2024-08-01T13:49:36.393" v="0" actId="2696"/>
        <pc:sldMkLst>
          <pc:docMk/>
          <pc:sldMk cId="3518373272" sldId="384"/>
        </pc:sldMkLst>
      </pc:sldChg>
      <pc:sldChg chg="addSp delSp modSp new mod modClrScheme chgLayout modNotesTx">
        <pc:chgData name="Minsky, Chelsea" userId="25e34663-8e9e-4bcc-a2fd-71386feeb3cb" providerId="ADAL" clId="{171CADC8-39CA-4F4F-ADB4-EE581B18F1AD}" dt="2024-08-07T17:31:42.738" v="596" actId="403"/>
        <pc:sldMkLst>
          <pc:docMk/>
          <pc:sldMk cId="3079192582" sldId="481"/>
        </pc:sldMkLst>
        <pc:spChg chg="mod">
          <ac:chgData name="Minsky, Chelsea" userId="25e34663-8e9e-4bcc-a2fd-71386feeb3cb" providerId="ADAL" clId="{171CADC8-39CA-4F4F-ADB4-EE581B18F1AD}" dt="2024-08-07T17:29:05.235" v="63" actId="26606"/>
          <ac:spMkLst>
            <pc:docMk/>
            <pc:sldMk cId="3079192582" sldId="481"/>
            <ac:spMk id="2" creationId="{9EB6B1E7-764D-86CD-0514-A0E3FA328AFF}"/>
          </ac:spMkLst>
        </pc:spChg>
        <pc:spChg chg="del">
          <ac:chgData name="Minsky, Chelsea" userId="25e34663-8e9e-4bcc-a2fd-71386feeb3cb" providerId="ADAL" clId="{171CADC8-39CA-4F4F-ADB4-EE581B18F1AD}" dt="2024-08-07T17:29:05.235" v="63" actId="26606"/>
          <ac:spMkLst>
            <pc:docMk/>
            <pc:sldMk cId="3079192582" sldId="481"/>
            <ac:spMk id="3" creationId="{FF59AC75-DA1C-14A6-4BF3-980B7F8135AD}"/>
          </ac:spMkLst>
        </pc:spChg>
        <pc:spChg chg="add mod">
          <ac:chgData name="Minsky, Chelsea" userId="25e34663-8e9e-4bcc-a2fd-71386feeb3cb" providerId="ADAL" clId="{171CADC8-39CA-4F4F-ADB4-EE581B18F1AD}" dt="2024-08-07T17:31:42.738" v="596" actId="403"/>
          <ac:spMkLst>
            <pc:docMk/>
            <pc:sldMk cId="3079192582" sldId="481"/>
            <ac:spMk id="10" creationId="{0EDE8B4B-A9FD-1B7E-C163-B2E7DE95C172}"/>
          </ac:spMkLst>
        </pc:spChg>
        <pc:picChg chg="add mod">
          <ac:chgData name="Minsky, Chelsea" userId="25e34663-8e9e-4bcc-a2fd-71386feeb3cb" providerId="ADAL" clId="{171CADC8-39CA-4F4F-ADB4-EE581B18F1AD}" dt="2024-08-07T17:29:19.344" v="66" actId="14100"/>
          <ac:picMkLst>
            <pc:docMk/>
            <pc:sldMk cId="3079192582" sldId="481"/>
            <ac:picMk id="5" creationId="{A34D5892-7DFA-35AD-D6B8-B86920F700D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092B1-5C04-4883-88F2-65C3F44F3F4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20E1D-6F08-4707-A496-60E8FDC7EB5C}">
      <dgm:prSet phldrT="[Text]" custT="1"/>
      <dgm:spPr>
        <a:solidFill>
          <a:srgbClr val="EC217B"/>
        </a:solidFill>
      </dgm:spPr>
      <dgm:t>
        <a:bodyPr/>
        <a:lstStyle/>
        <a:p>
          <a:pPr>
            <a:buClr>
              <a:schemeClr val="lt1"/>
            </a:buClr>
            <a:buSzPts val="2000"/>
            <a:buFont typeface="Calibri"/>
            <a:buNone/>
          </a:pPr>
          <a:r>
            <a: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rPr>
            <a:t>It’s okay to struggle.</a:t>
          </a:r>
          <a:endParaRPr lang="en-US" sz="1600" dirty="0"/>
        </a:p>
      </dgm:t>
    </dgm:pt>
    <dgm:pt modelId="{2A3CD0AC-CB32-4850-A7A7-1F4E9E0E2A0C}" type="parTrans" cxnId="{A499F211-C266-4974-B194-AD46D9911358}">
      <dgm:prSet/>
      <dgm:spPr/>
      <dgm:t>
        <a:bodyPr/>
        <a:lstStyle/>
        <a:p>
          <a:endParaRPr lang="en-US"/>
        </a:p>
      </dgm:t>
    </dgm:pt>
    <dgm:pt modelId="{1F9C4EAC-CCC3-441E-8FA6-69371CE46010}" type="sibTrans" cxnId="{A499F211-C266-4974-B194-AD46D9911358}">
      <dgm:prSet/>
      <dgm:spPr>
        <a:solidFill>
          <a:schemeClr val="bg1"/>
        </a:solidFill>
        <a:ln>
          <a:solidFill>
            <a:srgbClr val="EC217B"/>
          </a:solidFill>
        </a:ln>
      </dgm:spPr>
      <dgm:t>
        <a:bodyPr/>
        <a:lstStyle/>
        <a:p>
          <a:endParaRPr lang="en-US"/>
        </a:p>
      </dgm:t>
    </dgm:pt>
    <dgm:pt modelId="{486B2C31-B3D1-4291-B664-FB20E28A3006}">
      <dgm:prSet phldrT="[Text]" custT="1"/>
      <dgm:spPr>
        <a:solidFill>
          <a:srgbClr val="E7222B"/>
        </a:solidFill>
      </dgm:spPr>
      <dgm:t>
        <a:bodyPr/>
        <a:lstStyle/>
        <a:p>
          <a:pPr>
            <a:buClr>
              <a:schemeClr val="lt1"/>
            </a:buClr>
            <a:buSzPts val="2000"/>
            <a:buFont typeface="Calibri"/>
            <a:buNone/>
          </a:pPr>
          <a:r>
            <a: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rPr>
            <a:t>You can cycle back for support.</a:t>
          </a:r>
          <a:endParaRPr lang="en-US" sz="1600" dirty="0"/>
        </a:p>
      </dgm:t>
    </dgm:pt>
    <dgm:pt modelId="{8B8D4AC7-2DC4-4918-9493-B4714D1D6F73}" type="parTrans" cxnId="{B9CFD496-FE79-4E5B-A7BB-AEAFFD18128F}">
      <dgm:prSet/>
      <dgm:spPr/>
      <dgm:t>
        <a:bodyPr/>
        <a:lstStyle/>
        <a:p>
          <a:endParaRPr lang="en-US"/>
        </a:p>
      </dgm:t>
    </dgm:pt>
    <dgm:pt modelId="{0F6D2FA9-EFCC-47B1-9D3C-FC9FD4449371}" type="sibTrans" cxnId="{B9CFD496-FE79-4E5B-A7BB-AEAFFD18128F}">
      <dgm:prSet/>
      <dgm:spPr>
        <a:solidFill>
          <a:schemeClr val="bg1"/>
        </a:solidFill>
        <a:ln>
          <a:solidFill>
            <a:srgbClr val="E7222B"/>
          </a:solidFill>
        </a:ln>
      </dgm:spPr>
      <dgm:t>
        <a:bodyPr/>
        <a:lstStyle/>
        <a:p>
          <a:endParaRPr lang="en-US"/>
        </a:p>
      </dgm:t>
    </dgm:pt>
    <dgm:pt modelId="{2D661605-119C-44AC-A0F8-E95EF05F9017}">
      <dgm:prSet phldrT="[Text]" custT="1"/>
      <dgm:spPr>
        <a:solidFill>
          <a:srgbClr val="6E3A8F"/>
        </a:solidFill>
      </dgm:spPr>
      <dgm:t>
        <a:bodyPr/>
        <a:lstStyle/>
        <a:p>
          <a:pPr>
            <a:buClr>
              <a:schemeClr val="lt1"/>
            </a:buClr>
            <a:buSzPts val="2000"/>
            <a:buFont typeface="Calibri"/>
            <a:buNone/>
          </a:pPr>
          <a:r>
            <a: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rPr>
            <a:t>Taking care of yourself is a process. </a:t>
          </a:r>
          <a:endParaRPr lang="en-US" sz="1600" dirty="0"/>
        </a:p>
      </dgm:t>
    </dgm:pt>
    <dgm:pt modelId="{ADB451FE-7D9D-4C33-BB38-6A8599CC8778}" type="parTrans" cxnId="{6D48DB08-5397-45EC-B13B-1709D8239696}">
      <dgm:prSet/>
      <dgm:spPr/>
      <dgm:t>
        <a:bodyPr/>
        <a:lstStyle/>
        <a:p>
          <a:endParaRPr lang="en-US"/>
        </a:p>
      </dgm:t>
    </dgm:pt>
    <dgm:pt modelId="{0787895F-B93E-4BE2-B3BE-31227841397E}" type="sibTrans" cxnId="{6D48DB08-5397-45EC-B13B-1709D8239696}">
      <dgm:prSet/>
      <dgm:spPr>
        <a:solidFill>
          <a:schemeClr val="bg1"/>
        </a:solidFill>
        <a:ln>
          <a:solidFill>
            <a:srgbClr val="6E3A8F"/>
          </a:solidFill>
        </a:ln>
      </dgm:spPr>
      <dgm:t>
        <a:bodyPr/>
        <a:lstStyle/>
        <a:p>
          <a:endParaRPr lang="en-US"/>
        </a:p>
      </dgm:t>
    </dgm:pt>
    <dgm:pt modelId="{55F85939-2547-4758-B7E2-7A7200E87EC1}" type="pres">
      <dgm:prSet presAssocID="{C1C092B1-5C04-4883-88F2-65C3F44F3F4B}" presName="Name0" presStyleCnt="0">
        <dgm:presLayoutVars>
          <dgm:chMax/>
          <dgm:chPref/>
          <dgm:dir/>
          <dgm:animLvl val="lvl"/>
        </dgm:presLayoutVars>
      </dgm:prSet>
      <dgm:spPr/>
    </dgm:pt>
    <dgm:pt modelId="{2F6EE9B2-37BE-4185-B508-5BED7EC0EC1D}" type="pres">
      <dgm:prSet presAssocID="{B6820E1D-6F08-4707-A496-60E8FDC7EB5C}" presName="composite" presStyleCnt="0"/>
      <dgm:spPr/>
    </dgm:pt>
    <dgm:pt modelId="{9ADB5FD0-49BE-4F61-94A3-5269D8FB1800}" type="pres">
      <dgm:prSet presAssocID="{B6820E1D-6F08-4707-A496-60E8FDC7EB5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7F513F2-BD89-498C-8E05-1D328B883384}" type="pres">
      <dgm:prSet presAssocID="{B6820E1D-6F08-4707-A496-60E8FDC7EB5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E54CF8C-A8A4-4E3B-8D25-C0019FAD340D}" type="pres">
      <dgm:prSet presAssocID="{B6820E1D-6F08-4707-A496-60E8FDC7EB5C}" presName="BalanceSpacing" presStyleCnt="0"/>
      <dgm:spPr/>
    </dgm:pt>
    <dgm:pt modelId="{7D0E81C7-A0B3-4492-892D-92AD54349301}" type="pres">
      <dgm:prSet presAssocID="{B6820E1D-6F08-4707-A496-60E8FDC7EB5C}" presName="BalanceSpacing1" presStyleCnt="0"/>
      <dgm:spPr/>
    </dgm:pt>
    <dgm:pt modelId="{BB92640B-0AF0-48E4-84D2-54F68E40BC04}" type="pres">
      <dgm:prSet presAssocID="{1F9C4EAC-CCC3-441E-8FA6-69371CE46010}" presName="Accent1Text" presStyleLbl="node1" presStyleIdx="1" presStyleCnt="6"/>
      <dgm:spPr/>
    </dgm:pt>
    <dgm:pt modelId="{87C4DCB6-F7A2-4B52-BAC9-6C7DB3BE108C}" type="pres">
      <dgm:prSet presAssocID="{1F9C4EAC-CCC3-441E-8FA6-69371CE46010}" presName="spaceBetweenRectangles" presStyleCnt="0"/>
      <dgm:spPr/>
    </dgm:pt>
    <dgm:pt modelId="{F3A14FE4-A6BB-4516-9880-042E3BA61D5D}" type="pres">
      <dgm:prSet presAssocID="{486B2C31-B3D1-4291-B664-FB20E28A3006}" presName="composite" presStyleCnt="0"/>
      <dgm:spPr/>
    </dgm:pt>
    <dgm:pt modelId="{BE5429BF-9904-4A9F-BEE8-C3FDB618F286}" type="pres">
      <dgm:prSet presAssocID="{486B2C31-B3D1-4291-B664-FB20E28A300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BA3E00D-D710-4127-B16A-0750665C2E41}" type="pres">
      <dgm:prSet presAssocID="{486B2C31-B3D1-4291-B664-FB20E28A300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0298485-C8A1-418A-8D5F-FC67D2E393E5}" type="pres">
      <dgm:prSet presAssocID="{486B2C31-B3D1-4291-B664-FB20E28A3006}" presName="BalanceSpacing" presStyleCnt="0"/>
      <dgm:spPr/>
    </dgm:pt>
    <dgm:pt modelId="{3625E702-B10B-4C9D-BA34-8E1938213A50}" type="pres">
      <dgm:prSet presAssocID="{486B2C31-B3D1-4291-B664-FB20E28A3006}" presName="BalanceSpacing1" presStyleCnt="0"/>
      <dgm:spPr/>
    </dgm:pt>
    <dgm:pt modelId="{6AECDEA7-52EF-40B3-9D0E-DBF5792C4517}" type="pres">
      <dgm:prSet presAssocID="{0F6D2FA9-EFCC-47B1-9D3C-FC9FD4449371}" presName="Accent1Text" presStyleLbl="node1" presStyleIdx="3" presStyleCnt="6"/>
      <dgm:spPr/>
    </dgm:pt>
    <dgm:pt modelId="{5D2881B9-9382-432C-812D-A243A201B49F}" type="pres">
      <dgm:prSet presAssocID="{0F6D2FA9-EFCC-47B1-9D3C-FC9FD4449371}" presName="spaceBetweenRectangles" presStyleCnt="0"/>
      <dgm:spPr/>
    </dgm:pt>
    <dgm:pt modelId="{8A052A0C-2AAB-47AA-90F6-4BA72D1EE292}" type="pres">
      <dgm:prSet presAssocID="{2D661605-119C-44AC-A0F8-E95EF05F9017}" presName="composite" presStyleCnt="0"/>
      <dgm:spPr/>
    </dgm:pt>
    <dgm:pt modelId="{FFE91F4F-13BC-48EF-B898-62ADB66610E7}" type="pres">
      <dgm:prSet presAssocID="{2D661605-119C-44AC-A0F8-E95EF05F901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0A180A3-9FE8-47E3-B078-9CA1C8703DC7}" type="pres">
      <dgm:prSet presAssocID="{2D661605-119C-44AC-A0F8-E95EF05F901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FBE85ED-1FF4-4EE2-B8E6-61850417FE92}" type="pres">
      <dgm:prSet presAssocID="{2D661605-119C-44AC-A0F8-E95EF05F9017}" presName="BalanceSpacing" presStyleCnt="0"/>
      <dgm:spPr/>
    </dgm:pt>
    <dgm:pt modelId="{996FA48B-6610-4870-8F87-A0DF500407CA}" type="pres">
      <dgm:prSet presAssocID="{2D661605-119C-44AC-A0F8-E95EF05F9017}" presName="BalanceSpacing1" presStyleCnt="0"/>
      <dgm:spPr/>
    </dgm:pt>
    <dgm:pt modelId="{431B0818-6BAE-4EEF-AC4F-4812A892989F}" type="pres">
      <dgm:prSet presAssocID="{0787895F-B93E-4BE2-B3BE-31227841397E}" presName="Accent1Text" presStyleLbl="node1" presStyleIdx="5" presStyleCnt="6"/>
      <dgm:spPr/>
    </dgm:pt>
  </dgm:ptLst>
  <dgm:cxnLst>
    <dgm:cxn modelId="{6D48DB08-5397-45EC-B13B-1709D8239696}" srcId="{C1C092B1-5C04-4883-88F2-65C3F44F3F4B}" destId="{2D661605-119C-44AC-A0F8-E95EF05F9017}" srcOrd="2" destOrd="0" parTransId="{ADB451FE-7D9D-4C33-BB38-6A8599CC8778}" sibTransId="{0787895F-B93E-4BE2-B3BE-31227841397E}"/>
    <dgm:cxn modelId="{A499F211-C266-4974-B194-AD46D9911358}" srcId="{C1C092B1-5C04-4883-88F2-65C3F44F3F4B}" destId="{B6820E1D-6F08-4707-A496-60E8FDC7EB5C}" srcOrd="0" destOrd="0" parTransId="{2A3CD0AC-CB32-4850-A7A7-1F4E9E0E2A0C}" sibTransId="{1F9C4EAC-CCC3-441E-8FA6-69371CE46010}"/>
    <dgm:cxn modelId="{9A0DA62A-1A47-46CB-A806-9E1CBE333231}" type="presOf" srcId="{1F9C4EAC-CCC3-441E-8FA6-69371CE46010}" destId="{BB92640B-0AF0-48E4-84D2-54F68E40BC04}" srcOrd="0" destOrd="0" presId="urn:microsoft.com/office/officeart/2008/layout/AlternatingHexagons"/>
    <dgm:cxn modelId="{0DBE0E2D-F7C5-4944-B3F2-47DB0827663C}" type="presOf" srcId="{486B2C31-B3D1-4291-B664-FB20E28A3006}" destId="{BE5429BF-9904-4A9F-BEE8-C3FDB618F286}" srcOrd="0" destOrd="0" presId="urn:microsoft.com/office/officeart/2008/layout/AlternatingHexagons"/>
    <dgm:cxn modelId="{0D19343D-875B-4079-8AC5-6B0719884E12}" type="presOf" srcId="{2D661605-119C-44AC-A0F8-E95EF05F9017}" destId="{FFE91F4F-13BC-48EF-B898-62ADB66610E7}" srcOrd="0" destOrd="0" presId="urn:microsoft.com/office/officeart/2008/layout/AlternatingHexagons"/>
    <dgm:cxn modelId="{EC1B4B5D-4545-4216-BFE3-B56889F3EBB8}" type="presOf" srcId="{0F6D2FA9-EFCC-47B1-9D3C-FC9FD4449371}" destId="{6AECDEA7-52EF-40B3-9D0E-DBF5792C4517}" srcOrd="0" destOrd="0" presId="urn:microsoft.com/office/officeart/2008/layout/AlternatingHexagons"/>
    <dgm:cxn modelId="{DB1B427E-C0CF-4B0A-AC4E-FBE456460E88}" type="presOf" srcId="{B6820E1D-6F08-4707-A496-60E8FDC7EB5C}" destId="{9ADB5FD0-49BE-4F61-94A3-5269D8FB1800}" srcOrd="0" destOrd="0" presId="urn:microsoft.com/office/officeart/2008/layout/AlternatingHexagons"/>
    <dgm:cxn modelId="{B9CFD496-FE79-4E5B-A7BB-AEAFFD18128F}" srcId="{C1C092B1-5C04-4883-88F2-65C3F44F3F4B}" destId="{486B2C31-B3D1-4291-B664-FB20E28A3006}" srcOrd="1" destOrd="0" parTransId="{8B8D4AC7-2DC4-4918-9493-B4714D1D6F73}" sibTransId="{0F6D2FA9-EFCC-47B1-9D3C-FC9FD4449371}"/>
    <dgm:cxn modelId="{BFA2B29E-C4DB-427F-A272-BCB49A6B9CCA}" type="presOf" srcId="{C1C092B1-5C04-4883-88F2-65C3F44F3F4B}" destId="{55F85939-2547-4758-B7E2-7A7200E87EC1}" srcOrd="0" destOrd="0" presId="urn:microsoft.com/office/officeart/2008/layout/AlternatingHexagons"/>
    <dgm:cxn modelId="{B5B63D9F-0DD8-4900-ABA4-CD72893F5F90}" type="presOf" srcId="{0787895F-B93E-4BE2-B3BE-31227841397E}" destId="{431B0818-6BAE-4EEF-AC4F-4812A892989F}" srcOrd="0" destOrd="0" presId="urn:microsoft.com/office/officeart/2008/layout/AlternatingHexagons"/>
    <dgm:cxn modelId="{36B53EA7-06D4-4DD8-9503-45ECB076CE2E}" type="presParOf" srcId="{55F85939-2547-4758-B7E2-7A7200E87EC1}" destId="{2F6EE9B2-37BE-4185-B508-5BED7EC0EC1D}" srcOrd="0" destOrd="0" presId="urn:microsoft.com/office/officeart/2008/layout/AlternatingHexagons"/>
    <dgm:cxn modelId="{041AA1A2-DB18-4153-BE65-A48684F4F2B5}" type="presParOf" srcId="{2F6EE9B2-37BE-4185-B508-5BED7EC0EC1D}" destId="{9ADB5FD0-49BE-4F61-94A3-5269D8FB1800}" srcOrd="0" destOrd="0" presId="urn:microsoft.com/office/officeart/2008/layout/AlternatingHexagons"/>
    <dgm:cxn modelId="{6F3EAFF1-7BEC-45C6-B5B3-CE29A9E37B98}" type="presParOf" srcId="{2F6EE9B2-37BE-4185-B508-5BED7EC0EC1D}" destId="{77F513F2-BD89-498C-8E05-1D328B883384}" srcOrd="1" destOrd="0" presId="urn:microsoft.com/office/officeart/2008/layout/AlternatingHexagons"/>
    <dgm:cxn modelId="{B90AAF94-935B-43CE-9654-6EF8CF0D0942}" type="presParOf" srcId="{2F6EE9B2-37BE-4185-B508-5BED7EC0EC1D}" destId="{EE54CF8C-A8A4-4E3B-8D25-C0019FAD340D}" srcOrd="2" destOrd="0" presId="urn:microsoft.com/office/officeart/2008/layout/AlternatingHexagons"/>
    <dgm:cxn modelId="{C4FFC6C9-AB09-4E40-AA27-641F2CF3ED96}" type="presParOf" srcId="{2F6EE9B2-37BE-4185-B508-5BED7EC0EC1D}" destId="{7D0E81C7-A0B3-4492-892D-92AD54349301}" srcOrd="3" destOrd="0" presId="urn:microsoft.com/office/officeart/2008/layout/AlternatingHexagons"/>
    <dgm:cxn modelId="{72A4B06A-6AB3-4B02-B160-03AE3E83AA33}" type="presParOf" srcId="{2F6EE9B2-37BE-4185-B508-5BED7EC0EC1D}" destId="{BB92640B-0AF0-48E4-84D2-54F68E40BC04}" srcOrd="4" destOrd="0" presId="urn:microsoft.com/office/officeart/2008/layout/AlternatingHexagons"/>
    <dgm:cxn modelId="{27E3D63C-2C2A-4CB1-8969-A00D2FDF2AC0}" type="presParOf" srcId="{55F85939-2547-4758-B7E2-7A7200E87EC1}" destId="{87C4DCB6-F7A2-4B52-BAC9-6C7DB3BE108C}" srcOrd="1" destOrd="0" presId="urn:microsoft.com/office/officeart/2008/layout/AlternatingHexagons"/>
    <dgm:cxn modelId="{FDF5E56A-C2A6-4A5F-8BA8-34F906165B24}" type="presParOf" srcId="{55F85939-2547-4758-B7E2-7A7200E87EC1}" destId="{F3A14FE4-A6BB-4516-9880-042E3BA61D5D}" srcOrd="2" destOrd="0" presId="urn:microsoft.com/office/officeart/2008/layout/AlternatingHexagons"/>
    <dgm:cxn modelId="{70E73AEA-C939-43E9-A371-1CDFC9697057}" type="presParOf" srcId="{F3A14FE4-A6BB-4516-9880-042E3BA61D5D}" destId="{BE5429BF-9904-4A9F-BEE8-C3FDB618F286}" srcOrd="0" destOrd="0" presId="urn:microsoft.com/office/officeart/2008/layout/AlternatingHexagons"/>
    <dgm:cxn modelId="{22C2EF6C-F6F5-4616-8563-64D8466296F8}" type="presParOf" srcId="{F3A14FE4-A6BB-4516-9880-042E3BA61D5D}" destId="{ABA3E00D-D710-4127-B16A-0750665C2E41}" srcOrd="1" destOrd="0" presId="urn:microsoft.com/office/officeart/2008/layout/AlternatingHexagons"/>
    <dgm:cxn modelId="{B34AD35A-B684-4649-86FF-4A4AEE16085B}" type="presParOf" srcId="{F3A14FE4-A6BB-4516-9880-042E3BA61D5D}" destId="{10298485-C8A1-418A-8D5F-FC67D2E393E5}" srcOrd="2" destOrd="0" presId="urn:microsoft.com/office/officeart/2008/layout/AlternatingHexagons"/>
    <dgm:cxn modelId="{5B56DD77-142C-45B7-AD3B-9435CA4BE5EF}" type="presParOf" srcId="{F3A14FE4-A6BB-4516-9880-042E3BA61D5D}" destId="{3625E702-B10B-4C9D-BA34-8E1938213A50}" srcOrd="3" destOrd="0" presId="urn:microsoft.com/office/officeart/2008/layout/AlternatingHexagons"/>
    <dgm:cxn modelId="{0E8229DD-3278-4F9C-88C4-A4B654D2238E}" type="presParOf" srcId="{F3A14FE4-A6BB-4516-9880-042E3BA61D5D}" destId="{6AECDEA7-52EF-40B3-9D0E-DBF5792C4517}" srcOrd="4" destOrd="0" presId="urn:microsoft.com/office/officeart/2008/layout/AlternatingHexagons"/>
    <dgm:cxn modelId="{C95C3422-3B27-4C41-A5C9-57825F340492}" type="presParOf" srcId="{55F85939-2547-4758-B7E2-7A7200E87EC1}" destId="{5D2881B9-9382-432C-812D-A243A201B49F}" srcOrd="3" destOrd="0" presId="urn:microsoft.com/office/officeart/2008/layout/AlternatingHexagons"/>
    <dgm:cxn modelId="{E37A098B-1E1F-4132-B4AD-8FB628A0378B}" type="presParOf" srcId="{55F85939-2547-4758-B7E2-7A7200E87EC1}" destId="{8A052A0C-2AAB-47AA-90F6-4BA72D1EE292}" srcOrd="4" destOrd="0" presId="urn:microsoft.com/office/officeart/2008/layout/AlternatingHexagons"/>
    <dgm:cxn modelId="{DF4665B3-BC85-4410-881A-6BD9BFD5F3B9}" type="presParOf" srcId="{8A052A0C-2AAB-47AA-90F6-4BA72D1EE292}" destId="{FFE91F4F-13BC-48EF-B898-62ADB66610E7}" srcOrd="0" destOrd="0" presId="urn:microsoft.com/office/officeart/2008/layout/AlternatingHexagons"/>
    <dgm:cxn modelId="{70AF0019-42A6-4CF1-817A-AC84C87A46AC}" type="presParOf" srcId="{8A052A0C-2AAB-47AA-90F6-4BA72D1EE292}" destId="{00A180A3-9FE8-47E3-B078-9CA1C8703DC7}" srcOrd="1" destOrd="0" presId="urn:microsoft.com/office/officeart/2008/layout/AlternatingHexagons"/>
    <dgm:cxn modelId="{FA79D909-32E6-4118-A17B-3D1AA0673034}" type="presParOf" srcId="{8A052A0C-2AAB-47AA-90F6-4BA72D1EE292}" destId="{5FBE85ED-1FF4-4EE2-B8E6-61850417FE92}" srcOrd="2" destOrd="0" presId="urn:microsoft.com/office/officeart/2008/layout/AlternatingHexagons"/>
    <dgm:cxn modelId="{F62C69BE-F25D-4FC5-91A8-98E216794AEF}" type="presParOf" srcId="{8A052A0C-2AAB-47AA-90F6-4BA72D1EE292}" destId="{996FA48B-6610-4870-8F87-A0DF500407CA}" srcOrd="3" destOrd="0" presId="urn:microsoft.com/office/officeart/2008/layout/AlternatingHexagons"/>
    <dgm:cxn modelId="{F4628B3A-A04E-4751-AE44-4BCD6911EC8B}" type="presParOf" srcId="{8A052A0C-2AAB-47AA-90F6-4BA72D1EE292}" destId="{431B0818-6BAE-4EEF-AC4F-4812A892989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B5FD0-49BE-4F61-94A3-5269D8FB1800}">
      <dsp:nvSpPr>
        <dsp:cNvPr id="0" name=""/>
        <dsp:cNvSpPr/>
      </dsp:nvSpPr>
      <dsp:spPr>
        <a:xfrm rot="5400000">
          <a:off x="3021332" y="113838"/>
          <a:ext cx="1730558" cy="1505586"/>
        </a:xfrm>
        <a:prstGeom prst="hexagon">
          <a:avLst>
            <a:gd name="adj" fmla="val 25000"/>
            <a:gd name="vf" fmla="val 115470"/>
          </a:avLst>
        </a:prstGeom>
        <a:solidFill>
          <a:srgbClr val="EC21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2000"/>
            <a:buFont typeface="Calibri"/>
            <a:buNone/>
          </a:pPr>
          <a:r>
            <a:rPr lang="en-US" sz="1600" b="1" kern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rPr>
            <a:t>It’s okay to struggle.</a:t>
          </a:r>
          <a:endParaRPr lang="en-US" sz="1600" kern="1200" dirty="0"/>
        </a:p>
      </dsp:txBody>
      <dsp:txXfrm rot="-5400000">
        <a:off x="3368439" y="271031"/>
        <a:ext cx="1036344" cy="1191200"/>
      </dsp:txXfrm>
    </dsp:sp>
    <dsp:sp modelId="{77F513F2-BD89-498C-8E05-1D328B883384}">
      <dsp:nvSpPr>
        <dsp:cNvPr id="0" name=""/>
        <dsp:cNvSpPr/>
      </dsp:nvSpPr>
      <dsp:spPr>
        <a:xfrm>
          <a:off x="4685092" y="347463"/>
          <a:ext cx="1931303" cy="103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2640B-0AF0-48E4-84D2-54F68E40BC04}">
      <dsp:nvSpPr>
        <dsp:cNvPr id="0" name=""/>
        <dsp:cNvSpPr/>
      </dsp:nvSpPr>
      <dsp:spPr>
        <a:xfrm rot="5400000">
          <a:off x="1395299" y="113838"/>
          <a:ext cx="1730558" cy="150558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EC21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42406" y="271031"/>
        <a:ext cx="1036344" cy="1191200"/>
      </dsp:txXfrm>
    </dsp:sp>
    <dsp:sp modelId="{BE5429BF-9904-4A9F-BEE8-C3FDB618F286}">
      <dsp:nvSpPr>
        <dsp:cNvPr id="0" name=""/>
        <dsp:cNvSpPr/>
      </dsp:nvSpPr>
      <dsp:spPr>
        <a:xfrm rot="5400000">
          <a:off x="2205201" y="1582736"/>
          <a:ext cx="1730558" cy="1505586"/>
        </a:xfrm>
        <a:prstGeom prst="hexagon">
          <a:avLst>
            <a:gd name="adj" fmla="val 25000"/>
            <a:gd name="vf" fmla="val 115470"/>
          </a:avLst>
        </a:prstGeom>
        <a:solidFill>
          <a:srgbClr val="E722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2000"/>
            <a:buFont typeface="Calibri"/>
            <a:buNone/>
          </a:pPr>
          <a:r>
            <a:rPr lang="en-US" sz="1600" b="1" kern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rPr>
            <a:t>You can cycle back for support.</a:t>
          </a:r>
          <a:endParaRPr lang="en-US" sz="1600" kern="1200" dirty="0"/>
        </a:p>
      </dsp:txBody>
      <dsp:txXfrm rot="-5400000">
        <a:off x="2552308" y="1739929"/>
        <a:ext cx="1036344" cy="1191200"/>
      </dsp:txXfrm>
    </dsp:sp>
    <dsp:sp modelId="{ABA3E00D-D710-4127-B16A-0750665C2E41}">
      <dsp:nvSpPr>
        <dsp:cNvPr id="0" name=""/>
        <dsp:cNvSpPr/>
      </dsp:nvSpPr>
      <dsp:spPr>
        <a:xfrm>
          <a:off x="386383" y="1816362"/>
          <a:ext cx="1869003" cy="103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CDEA7-52EF-40B3-9D0E-DBF5792C4517}">
      <dsp:nvSpPr>
        <dsp:cNvPr id="0" name=""/>
        <dsp:cNvSpPr/>
      </dsp:nvSpPr>
      <dsp:spPr>
        <a:xfrm rot="5400000">
          <a:off x="3831234" y="1582736"/>
          <a:ext cx="1730558" cy="150558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E722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178341" y="1739929"/>
        <a:ext cx="1036344" cy="1191200"/>
      </dsp:txXfrm>
    </dsp:sp>
    <dsp:sp modelId="{FFE91F4F-13BC-48EF-B898-62ADB66610E7}">
      <dsp:nvSpPr>
        <dsp:cNvPr id="0" name=""/>
        <dsp:cNvSpPr/>
      </dsp:nvSpPr>
      <dsp:spPr>
        <a:xfrm rot="5400000">
          <a:off x="3021332" y="3051635"/>
          <a:ext cx="1730558" cy="1505586"/>
        </a:xfrm>
        <a:prstGeom prst="hexagon">
          <a:avLst>
            <a:gd name="adj" fmla="val 25000"/>
            <a:gd name="vf" fmla="val 115470"/>
          </a:avLst>
        </a:prstGeom>
        <a:solidFill>
          <a:srgbClr val="6E3A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2000"/>
            <a:buFont typeface="Calibri"/>
            <a:buNone/>
          </a:pPr>
          <a:r>
            <a:rPr lang="en-US" sz="1600" b="1" kern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rPr>
            <a:t>Taking care of yourself is a process. </a:t>
          </a:r>
          <a:endParaRPr lang="en-US" sz="1600" kern="1200" dirty="0"/>
        </a:p>
      </dsp:txBody>
      <dsp:txXfrm rot="-5400000">
        <a:off x="3368439" y="3208828"/>
        <a:ext cx="1036344" cy="1191200"/>
      </dsp:txXfrm>
    </dsp:sp>
    <dsp:sp modelId="{00A180A3-9FE8-47E3-B078-9CA1C8703DC7}">
      <dsp:nvSpPr>
        <dsp:cNvPr id="0" name=""/>
        <dsp:cNvSpPr/>
      </dsp:nvSpPr>
      <dsp:spPr>
        <a:xfrm>
          <a:off x="4685092" y="3285260"/>
          <a:ext cx="1931303" cy="103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B0818-6BAE-4EEF-AC4F-4812A892989F}">
      <dsp:nvSpPr>
        <dsp:cNvPr id="0" name=""/>
        <dsp:cNvSpPr/>
      </dsp:nvSpPr>
      <dsp:spPr>
        <a:xfrm rot="5400000">
          <a:off x="1395299" y="3051635"/>
          <a:ext cx="1730558" cy="150558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6E3A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42406" y="3208828"/>
        <a:ext cx="1036344" cy="119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8240c82a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8240c82ad_0_10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Let's begin with Student Health and Counseling </a:t>
            </a:r>
          </a:p>
          <a:p>
            <a:pPr marL="158750" indent="0">
              <a:buNone/>
            </a:pPr>
            <a:r>
              <a:rPr lang="en-US" dirty="0"/>
              <a:t>This organization brings together clinicians to cater to your (our students’) physical and emotional needs </a:t>
            </a:r>
          </a:p>
          <a:p>
            <a:pPr marL="158750" indent="0">
              <a:buNone/>
            </a:pPr>
            <a:r>
              <a:rPr lang="en-US" dirty="0"/>
              <a:t>as they navigate their academic journey at Penn </a:t>
            </a:r>
          </a:p>
        </p:txBody>
      </p:sp>
    </p:spTree>
    <p:extLst>
      <p:ext uri="{BB962C8B-B14F-4D97-AF65-F5344CB8AC3E}">
        <p14:creationId xmlns:p14="http://schemas.microsoft.com/office/powerpoint/2010/main" val="230350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a group offering from last Spring 2024 semester. Additional groups that were offered last year included: international student empowerment group, grief support group, survivors of sexual assault group, empowerment in relationships group, mandarin community support group, gender expansive drop-in support group, mindfulness workshops and more!</a:t>
            </a:r>
          </a:p>
        </p:txBody>
      </p:sp>
    </p:spTree>
    <p:extLst>
      <p:ext uri="{BB962C8B-B14F-4D97-AF65-F5344CB8AC3E}">
        <p14:creationId xmlns:p14="http://schemas.microsoft.com/office/powerpoint/2010/main" val="181855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8240c82a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8240c82a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52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8240c82a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8240c82a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498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8240c82a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8240c82a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-Wellness is here to support you, no matter where you are in your wellness journey 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8240c82a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8240c82a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Take a picture of this slide so you have all of these helpful numbers and resources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8240c82a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8240c82a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Public Heath and Wellbeing, as well as Immunization and Insurance Compliance are both also in 3535, but on the Mezzanine level.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8240c82a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8240c82ad_0_19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- Here is a list of 24/7 resources available for students who are in need of support. </a:t>
            </a:r>
          </a:p>
          <a:p>
            <a:pPr marL="0" indent="0">
              <a:buNone/>
            </a:pPr>
            <a:r>
              <a:rPr lang="en-US"/>
              <a:t>- We strongly recommend you take a picture of this slide and add these numbers to your phone. </a:t>
            </a:r>
          </a:p>
        </p:txBody>
      </p:sp>
    </p:spTree>
    <p:extLst>
      <p:ext uri="{BB962C8B-B14F-4D97-AF65-F5344CB8AC3E}">
        <p14:creationId xmlns:p14="http://schemas.microsoft.com/office/powerpoint/2010/main" val="426718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8240c82a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8240c82a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Thank you! </a:t>
            </a:r>
            <a:r>
              <a:rPr lang="en-US"/>
              <a:t>Thank you, Judy!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Interactive: 3-4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DAE23-3284-4C97-969B-8DDA9449EC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8240c82a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8240c82a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lnSpc>
                <a:spcPct val="100000"/>
              </a:lnSpc>
              <a:buNone/>
            </a:pPr>
            <a:r>
              <a:rPr lang="en-US" dirty="0"/>
              <a:t>So what are some ways you can stay mentally AND physically healthy – and remain focused on all 8 domains of wellness?</a:t>
            </a:r>
          </a:p>
          <a:p>
            <a:pPr lvl="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/>
              <a:t>1. Be Proactive-</a:t>
            </a:r>
            <a:r>
              <a:rPr lang="en-US" sz="1100" dirty="0"/>
              <a:t>Develop your coping toolkit-What helps you manage stress? What does self-care look like to you? Self-care can look different for all of us. </a:t>
            </a:r>
          </a:p>
          <a:p>
            <a:pPr lvl="0">
              <a:lnSpc>
                <a:spcPct val="100000"/>
              </a:lnSpc>
            </a:pPr>
            <a:r>
              <a:rPr lang="en-US" sz="1100" dirty="0"/>
              <a:t>2. Connect with other people-Talk to people you trust; Social support is protective for our mental and physical health. </a:t>
            </a:r>
          </a:p>
          <a:p>
            <a:pPr lvl="0">
              <a:lnSpc>
                <a:spcPct val="100000"/>
              </a:lnSpc>
            </a:pPr>
            <a:r>
              <a:rPr lang="en-US" sz="1100" dirty="0"/>
              <a:t>3. Seek Professional Support-</a:t>
            </a:r>
            <a:r>
              <a:rPr lang="en-US" dirty="0"/>
              <a:t>Reach out to Student Health and Counseling if you need support. Seeking help is a sign a strength.</a:t>
            </a:r>
          </a:p>
          <a:p>
            <a:pPr lvl="0">
              <a:lnSpc>
                <a:spcPct val="100000"/>
              </a:lnSpc>
            </a:pPr>
            <a:endParaRPr lang="en-US" sz="1100" dirty="0"/>
          </a:p>
          <a:p>
            <a:pPr lvl="0">
              <a:lnSpc>
                <a:spcPct val="100000"/>
              </a:lnSpc>
            </a:pPr>
            <a:endParaRPr lang="en-US" sz="1100" dirty="0"/>
          </a:p>
          <a:p>
            <a:pPr marL="158750" lvl="0" indent="0">
              <a:lnSpc>
                <a:spcPct val="100000"/>
              </a:lnSpc>
              <a:buNone/>
            </a:pPr>
            <a:r>
              <a:rPr lang="en-US" sz="1100" dirty="0"/>
              <a:t>Use the 8 domains to check-in with yourself in each area.</a:t>
            </a:r>
          </a:p>
          <a:p>
            <a:pPr lvl="0">
              <a:lnSpc>
                <a:spcPct val="100000"/>
              </a:lnSpc>
            </a:pPr>
            <a:endParaRPr lang="en-US" sz="1100" dirty="0"/>
          </a:p>
          <a:p>
            <a:pPr lvl="0">
              <a:lnSpc>
                <a:spcPct val="100000"/>
              </a:lnSpc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99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Don’t wait until you’re burned out or going through an emotional crisis to implement self-care strategies. Stress is going to happen and that’s normal and typical. How we manage the stress and our mood if something we can choose to proactively manage.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9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Self-care can go beyond the “manicure, skin care, sleep, </a:t>
            </a:r>
            <a:r>
              <a:rPr lang="en-US" dirty="0" err="1"/>
              <a:t>etc</a:t>
            </a:r>
            <a:r>
              <a:rPr lang="en-US" dirty="0"/>
              <a:t>). It can be something like making sure you eat when you’re hungry or engaging in enjoyable activities.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44E-FC21-471D-B3C1-C672557185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most frequent self-care strategies that I discuss and practice with my students is the importance of self-compassion.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C7BD0-79AF-4E68-93B4-33F4A9AADE3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FE26B-FE9D-B93D-6866-677F80E421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9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we can lost in our own minds and a common “warning sign” of stress becoming distress is increased isolation.  </a:t>
            </a:r>
          </a:p>
        </p:txBody>
      </p:sp>
    </p:spTree>
    <p:extLst>
      <p:ext uri="{BB962C8B-B14F-4D97-AF65-F5344CB8AC3E}">
        <p14:creationId xmlns:p14="http://schemas.microsoft.com/office/powerpoint/2010/main" val="7524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relational beings! We need other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6C19E0B9-7657-44A8-B416-016142008FF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18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8240c82a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8240c82a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offer solution-oriented, short-term care that is tailored to fit each student’s unique needs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services are free and confidential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Mental health services are offered in-person and may be also be offered virtually in some circumstances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can access services by calling our main number (24/7). If you would like to talk to someone right away, press #1. If you want to make an appointment, press 2. You can also come in and meet with someone during regular business hours. Nothing is too big or too small.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-Please remember, we are always available for urgent needs.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continue to check out website for updates on hours and policies.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7B319390-E061-49B9-A618-79A25FBEAAB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1A2050-89ED-49AD-B0A3-6593A4E9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2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9390-E061-49B9-A618-79A25FBEAAB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2050-89ED-49AD-B0A3-6593A4E9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45721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1720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36604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836831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192680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29428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8196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47115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226836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243926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73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3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1A77-ECE2-499C-BD73-7CC4E554F61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876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ness.upenn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jfif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ECA881-B7DF-4342-A6B5-E2B2C6845ECA}"/>
              </a:ext>
            </a:extLst>
          </p:cNvPr>
          <p:cNvSpPr/>
          <p:nvPr/>
        </p:nvSpPr>
        <p:spPr>
          <a:xfrm>
            <a:off x="0" y="2753474"/>
            <a:ext cx="9152164" cy="2390026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37BC2-9938-9E92-B8EE-EF698835A6D4}"/>
              </a:ext>
            </a:extLst>
          </p:cNvPr>
          <p:cNvSpPr/>
          <p:nvPr/>
        </p:nvSpPr>
        <p:spPr>
          <a:xfrm>
            <a:off x="793377" y="732864"/>
            <a:ext cx="7510182" cy="3654201"/>
          </a:xfrm>
          <a:prstGeom prst="rect">
            <a:avLst/>
          </a:prstGeom>
          <a:solidFill>
            <a:schemeClr val="bg1"/>
          </a:solidFill>
          <a:ln w="76200">
            <a:solidFill>
              <a:srgbClr val="002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467285" y="3466804"/>
            <a:ext cx="8209428" cy="6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4450" lvl="1" algn="ctr" rtl="0">
              <a:lnSpc>
                <a:spcPct val="90000"/>
              </a:lnSpc>
              <a:buSzPts val="1300"/>
            </a:pPr>
            <a:r>
              <a:rPr lang="en-US" sz="20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Caring for Students During Their Academic Journey</a:t>
            </a:r>
            <a:endParaRPr lang="en-US" sz="20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E0F1CDD-7F5B-41AD-8F8B-22356102C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358" y="1855289"/>
            <a:ext cx="7193280" cy="10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2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1012844" y="1964495"/>
            <a:ext cx="658383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95250" rIns="95250" bIns="95250" numCol="2" anchor="t" anchorCtr="0">
            <a:noAutofit/>
          </a:bodyPr>
          <a:lstStyle/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" sz="1700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24/7 access and support</a:t>
            </a: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dirty="0">
              <a:solidFill>
                <a:schemeClr val="tx1"/>
              </a:solidFill>
              <a:latin typeface="Open Sans"/>
              <a:ea typeface="Open Sans"/>
              <a:sym typeface="Open Sans"/>
            </a:endParaRP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" sz="1700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Drop-in services (Let’s Talk and on-site)</a:t>
            </a:r>
            <a:endParaRPr lang="en-US" sz="1700" dirty="0">
              <a:solidFill>
                <a:schemeClr val="tx1"/>
              </a:solidFill>
              <a:latin typeface="Open Sans"/>
              <a:ea typeface="Open Sans"/>
            </a:endParaRP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dirty="0">
              <a:solidFill>
                <a:schemeClr val="tx1"/>
              </a:solidFill>
              <a:latin typeface="Open Sans"/>
              <a:ea typeface="Open Sans"/>
            </a:endParaRP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" sz="1700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Individual therapy</a:t>
            </a:r>
            <a:endParaRPr lang="en-US" sz="1700" dirty="0">
              <a:solidFill>
                <a:schemeClr val="tx1"/>
              </a:solidFill>
              <a:latin typeface="Open Sans"/>
              <a:ea typeface="Open Sans"/>
            </a:endParaRP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dirty="0">
              <a:solidFill>
                <a:schemeClr val="tx1"/>
              </a:solidFill>
              <a:latin typeface="Open Sans"/>
              <a:ea typeface="Open Sans"/>
            </a:endParaRP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lnSpc>
                <a:spcPct val="90000"/>
              </a:lnSpc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" sz="17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Group therapy</a:t>
            </a:r>
            <a:endParaRPr lang="en" dirty="0">
              <a:solidFill>
                <a:schemeClr val="tx1"/>
              </a:solidFill>
              <a:latin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285750" marR="0" lvl="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" sz="17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Psychiatric medication</a:t>
            </a:r>
            <a:br>
              <a:rPr lang="en" sz="17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 sz="17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" sz="17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Referral and consultation services </a:t>
            </a:r>
            <a:endParaRPr lang="en" sz="17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</a:pPr>
            <a:endParaRPr lang="en" sz="17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" sz="17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</a:pPr>
            <a:endParaRPr lang="en" sz="17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</a:pPr>
            <a:endParaRPr sz="600" dirty="0">
              <a:solidFill>
                <a:srgbClr val="000F3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524627" y="1253760"/>
            <a:ext cx="3200099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Counseling services</a:t>
            </a:r>
            <a:endParaRPr sz="2000" b="1" i="1" dirty="0">
              <a:solidFill>
                <a:srgbClr val="002D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3E85-CA49-4D96-8C2B-A070208FF3D8}"/>
              </a:ext>
            </a:extLst>
          </p:cNvPr>
          <p:cNvSpPr txBox="1"/>
          <p:nvPr/>
        </p:nvSpPr>
        <p:spPr>
          <a:xfrm>
            <a:off x="945506" y="3622077"/>
            <a:ext cx="749590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 sz="1500" dirty="0">
                <a:latin typeface="Open Sans"/>
                <a:ea typeface="Open Sans"/>
                <a:cs typeface="Open Sans"/>
              </a:rPr>
            </a:br>
            <a:r>
              <a:rPr lang="en-US" sz="1500" dirty="0">
                <a:latin typeface="Open Sans"/>
                <a:ea typeface="Open Sans"/>
                <a:cs typeface="Open Sans"/>
              </a:rPr>
              <a:t>All counseling services offered at Penn are covered by your student fees.</a:t>
            </a:r>
          </a:p>
          <a:p>
            <a:endParaRPr lang="en-US" dirty="0"/>
          </a:p>
        </p:txBody>
      </p:sp>
      <p:sp>
        <p:nvSpPr>
          <p:cNvPr id="16" name="Google Shape;158;p22">
            <a:extLst>
              <a:ext uri="{FF2B5EF4-FFF2-40B4-BE49-F238E27FC236}">
                <a16:creationId xmlns:a16="http://schemas.microsoft.com/office/drawing/2014/main" id="{BB6C97E3-AEFF-45FF-84E2-285947C9C2D7}"/>
              </a:ext>
            </a:extLst>
          </p:cNvPr>
          <p:cNvSpPr txBox="1">
            <a:spLocks/>
          </p:cNvSpPr>
          <p:nvPr/>
        </p:nvSpPr>
        <p:spPr>
          <a:xfrm>
            <a:off x="431700" y="194680"/>
            <a:ext cx="35622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>
                <a:solidFill>
                  <a:srgbClr val="000F3A"/>
                </a:solidFill>
                <a:latin typeface="Open Sans"/>
                <a:ea typeface="Open Sans"/>
                <a:cs typeface="Open Sans"/>
                <a:sym typeface="Open Sans"/>
              </a:rPr>
              <a:t>Student Health &amp; Counseling</a:t>
            </a:r>
          </a:p>
        </p:txBody>
      </p:sp>
      <p:sp>
        <p:nvSpPr>
          <p:cNvPr id="17" name="Google Shape;159;p22">
            <a:extLst>
              <a:ext uri="{FF2B5EF4-FFF2-40B4-BE49-F238E27FC236}">
                <a16:creationId xmlns:a16="http://schemas.microsoft.com/office/drawing/2014/main" id="{A5C63768-A39C-41C8-A53A-0D6308CA410B}"/>
              </a:ext>
            </a:extLst>
          </p:cNvPr>
          <p:cNvSpPr/>
          <p:nvPr/>
        </p:nvSpPr>
        <p:spPr>
          <a:xfrm>
            <a:off x="533988" y="1084900"/>
            <a:ext cx="3200100" cy="921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175588-D8EA-14DB-3167-9BB4B6921C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1529" y="4483851"/>
            <a:ext cx="1708815" cy="5350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B1E7-764D-86CD-0514-A0E3FA32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Note About Group Therapy: An Example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D5892-7DFA-35AD-D6B8-B86920F7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816" y="0"/>
            <a:ext cx="4876984" cy="5024582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DE8B4B-A9FD-1B7E-C163-B2E7DE95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/>
          <a:lstStyle/>
          <a:p>
            <a:r>
              <a:rPr lang="en-US" dirty="0"/>
              <a:t>Refer to the website listed at the bottom</a:t>
            </a:r>
          </a:p>
          <a:p>
            <a:endParaRPr lang="en-US" dirty="0"/>
          </a:p>
          <a:p>
            <a:r>
              <a:rPr lang="en-US" sz="1400" dirty="0"/>
              <a:t>*You can always email me directly for more information about upcoming Group Offerings</a:t>
            </a:r>
          </a:p>
        </p:txBody>
      </p:sp>
    </p:spTree>
    <p:extLst>
      <p:ext uri="{BB962C8B-B14F-4D97-AF65-F5344CB8AC3E}">
        <p14:creationId xmlns:p14="http://schemas.microsoft.com/office/powerpoint/2010/main" val="307919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31700" y="1248540"/>
            <a:ext cx="3200099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Counseling</a:t>
            </a:r>
            <a:endParaRPr sz="1600" b="1" i="1" dirty="0">
              <a:solidFill>
                <a:srgbClr val="002D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58;p22">
            <a:extLst>
              <a:ext uri="{FF2B5EF4-FFF2-40B4-BE49-F238E27FC236}">
                <a16:creationId xmlns:a16="http://schemas.microsoft.com/office/drawing/2014/main" id="{BB6C97E3-AEFF-45FF-84E2-285947C9C2D7}"/>
              </a:ext>
            </a:extLst>
          </p:cNvPr>
          <p:cNvSpPr txBox="1">
            <a:spLocks/>
          </p:cNvSpPr>
          <p:nvPr/>
        </p:nvSpPr>
        <p:spPr>
          <a:xfrm>
            <a:off x="431700" y="194680"/>
            <a:ext cx="35622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>
                <a:solidFill>
                  <a:srgbClr val="000F3A"/>
                </a:solidFill>
                <a:latin typeface="Open Sans"/>
                <a:ea typeface="Open Sans"/>
                <a:cs typeface="Open Sans"/>
                <a:sym typeface="Open Sans"/>
              </a:rPr>
              <a:t>Student Health &amp; Counseling</a:t>
            </a:r>
          </a:p>
        </p:txBody>
      </p:sp>
      <p:sp>
        <p:nvSpPr>
          <p:cNvPr id="17" name="Google Shape;159;p22">
            <a:extLst>
              <a:ext uri="{FF2B5EF4-FFF2-40B4-BE49-F238E27FC236}">
                <a16:creationId xmlns:a16="http://schemas.microsoft.com/office/drawing/2014/main" id="{A5C63768-A39C-41C8-A53A-0D6308CA410B}"/>
              </a:ext>
            </a:extLst>
          </p:cNvPr>
          <p:cNvSpPr/>
          <p:nvPr/>
        </p:nvSpPr>
        <p:spPr>
          <a:xfrm>
            <a:off x="533988" y="1084900"/>
            <a:ext cx="3200100" cy="921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175588-D8EA-14DB-3167-9BB4B6921C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1529" y="4483851"/>
            <a:ext cx="1708815" cy="53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B176C-D0B9-0881-51BB-322E11477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27" y="1957260"/>
            <a:ext cx="3824265" cy="2678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77177-B36D-1ABA-6A7B-62F37D600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4679"/>
            <a:ext cx="4434188" cy="3764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581694" y="1059291"/>
            <a:ext cx="3200100" cy="921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D73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3EC612-D172-C196-D765-11BD3983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79214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F3A"/>
                </a:solidFill>
                <a:latin typeface="Open Sans"/>
                <a:ea typeface="Open Sans"/>
                <a:cs typeface="Open Sans"/>
                <a:sym typeface="Open Sans"/>
              </a:rPr>
              <a:t>Student Health &amp; Counseling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E7BC4-7B44-85CB-23E3-FD65FBE55238}"/>
              </a:ext>
            </a:extLst>
          </p:cNvPr>
          <p:cNvSpPr txBox="1"/>
          <p:nvPr/>
        </p:nvSpPr>
        <p:spPr>
          <a:xfrm>
            <a:off x="496111" y="119295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Embedded Counseling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EC750-E961-C262-1364-F0F35F88AE31}"/>
              </a:ext>
            </a:extLst>
          </p:cNvPr>
          <p:cNvSpPr txBox="1"/>
          <p:nvPr/>
        </p:nvSpPr>
        <p:spPr>
          <a:xfrm>
            <a:off x="516380" y="1513361"/>
            <a:ext cx="8497628" cy="1085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/>
                <a:ea typeface="Open Sans"/>
                <a:cs typeface="Open Sans"/>
              </a:rPr>
              <a:t>In addition to the services and providers available at 3624 Market, BGS has its own embedded therapist!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/>
                <a:ea typeface="Open Sans"/>
                <a:cs typeface="Open Sans"/>
              </a:rPr>
              <a:t>Embedded therapist, </a:t>
            </a:r>
            <a:r>
              <a:rPr lang="en-US" sz="1600" b="1" dirty="0">
                <a:latin typeface="Open Sans"/>
                <a:ea typeface="Open Sans"/>
                <a:cs typeface="Open Sans"/>
              </a:rPr>
              <a:t>Chelsea Minsky, LPC</a:t>
            </a:r>
            <a:r>
              <a:rPr lang="en-US" sz="1600" dirty="0">
                <a:latin typeface="Open Sans"/>
                <a:ea typeface="Open Sans"/>
                <a:cs typeface="Open Sans"/>
              </a:rPr>
              <a:t> provides: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4663B-79DC-A7CD-DA77-A1941D582256}"/>
              </a:ext>
            </a:extLst>
          </p:cNvPr>
          <p:cNvSpPr txBox="1"/>
          <p:nvPr/>
        </p:nvSpPr>
        <p:spPr>
          <a:xfrm>
            <a:off x="1139236" y="2205436"/>
            <a:ext cx="5278876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I</a:t>
            </a:r>
            <a:r>
              <a:rPr lang="en-US" sz="1600" dirty="0">
                <a:latin typeface="Open Sans"/>
                <a:ea typeface="Open Sans"/>
                <a:cs typeface="Open Sans"/>
              </a:rPr>
              <a:t>ndividual counseling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One-time consultations and brief support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Referrals to other resources on and off campus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In-person and Zoom sessions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7B391-438A-A536-93B0-D95A94E322A8}"/>
              </a:ext>
            </a:extLst>
          </p:cNvPr>
          <p:cNvSpPr txBox="1"/>
          <p:nvPr/>
        </p:nvSpPr>
        <p:spPr>
          <a:xfrm>
            <a:off x="516380" y="3193625"/>
            <a:ext cx="57393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Open Sans"/>
                <a:ea typeface="Open Sans"/>
                <a:cs typeface="Open Sans"/>
              </a:rPr>
              <a:t>Hours: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Monday-Friday 9:00-5:00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Open Sans"/>
                <a:ea typeface="Open Sans"/>
                <a:cs typeface="Open Sans"/>
              </a:rPr>
              <a:t>To schedule: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F50C2-AA9E-9D36-A6D7-262656D17EC8}"/>
              </a:ext>
            </a:extLst>
          </p:cNvPr>
          <p:cNvSpPr txBox="1"/>
          <p:nvPr/>
        </p:nvSpPr>
        <p:spPr>
          <a:xfrm>
            <a:off x="836173" y="3703782"/>
            <a:ext cx="6266591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Open Sans"/>
                <a:ea typeface="Open Sans"/>
                <a:cs typeface="Open Sans"/>
              </a:rPr>
              <a:t>Email Chelsea Minsky: cminsky@upenn.edu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Open Sans"/>
                <a:ea typeface="Open Sans"/>
                <a:cs typeface="Open Sans"/>
              </a:rPr>
              <a:t>Call 215-898-7021 option 2 to reach the Counseling Center front desk and ask to schedule with Chelsea Minsky as a BGS student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90E909-5F42-A4A7-3E7D-ED9D2B52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1529" y="4483851"/>
            <a:ext cx="1708815" cy="5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7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24D62-C920-4769-987C-9AADC3674513}"/>
              </a:ext>
            </a:extLst>
          </p:cNvPr>
          <p:cNvSpPr/>
          <p:nvPr/>
        </p:nvSpPr>
        <p:spPr>
          <a:xfrm>
            <a:off x="4428545" y="2811"/>
            <a:ext cx="4738977" cy="51435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0" y="236220"/>
            <a:ext cx="4405023" cy="1687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It’s okay to </a:t>
            </a:r>
            <a:b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not be okay. </a:t>
            </a:r>
            <a:b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Wellness is </a:t>
            </a:r>
            <a:b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not linear.</a:t>
            </a:r>
            <a:b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e are here </a:t>
            </a:r>
            <a:b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3600" b="1" i="1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to support you.</a:t>
            </a:r>
            <a:endParaRPr sz="3600" b="1" i="1" dirty="0">
              <a:solidFill>
                <a:srgbClr val="002D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4173364-40EA-1927-F81D-42C9053962C8}"/>
              </a:ext>
            </a:extLst>
          </p:cNvPr>
          <p:cNvGraphicFramePr/>
          <p:nvPr/>
        </p:nvGraphicFramePr>
        <p:xfrm>
          <a:off x="3296643" y="236220"/>
          <a:ext cx="7002780" cy="4671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Sad face with solid fill with solid fill">
            <a:extLst>
              <a:ext uri="{FF2B5EF4-FFF2-40B4-BE49-F238E27FC236}">
                <a16:creationId xmlns:a16="http://schemas.microsoft.com/office/drawing/2014/main" id="{0DDAA597-35E8-5051-D636-E7D842DE4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85410" y="701828"/>
            <a:ext cx="773430" cy="773430"/>
          </a:xfrm>
          <a:prstGeom prst="rect">
            <a:avLst/>
          </a:prstGeom>
        </p:spPr>
      </p:pic>
      <p:pic>
        <p:nvPicPr>
          <p:cNvPr id="7" name="Graphic 6" descr="Circles with arrows with solid fill">
            <a:extLst>
              <a:ext uri="{FF2B5EF4-FFF2-40B4-BE49-F238E27FC236}">
                <a16:creationId xmlns:a16="http://schemas.microsoft.com/office/drawing/2014/main" id="{38142073-0B82-8DD9-50C2-28BF8EEE0B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0465" y="2092642"/>
            <a:ext cx="958215" cy="958215"/>
          </a:xfrm>
          <a:prstGeom prst="rect">
            <a:avLst/>
          </a:prstGeom>
        </p:spPr>
      </p:pic>
      <p:pic>
        <p:nvPicPr>
          <p:cNvPr id="16" name="Graphic 15" descr="Watering Plant with solid fill">
            <a:extLst>
              <a:ext uri="{FF2B5EF4-FFF2-40B4-BE49-F238E27FC236}">
                <a16:creationId xmlns:a16="http://schemas.microsoft.com/office/drawing/2014/main" id="{D4405B52-F9C6-9A9A-60D7-A26F05B0F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32070" y="3668242"/>
            <a:ext cx="826770" cy="8267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59687" y="1219179"/>
            <a:ext cx="6969461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en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Follow us:</a:t>
            </a:r>
            <a:r>
              <a:rPr lang="en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	       @WellnessAtPenn      	   @PennTogether</a:t>
            </a:r>
            <a:endParaRPr sz="18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 idx="4294967295"/>
          </p:nvPr>
        </p:nvSpPr>
        <p:spPr>
          <a:xfrm>
            <a:off x="429816" y="1954690"/>
            <a:ext cx="8522591" cy="492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en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Student Health and Counseling:</a:t>
            </a:r>
            <a:br>
              <a:rPr lang="en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</a:br>
            <a:r>
              <a:rPr lang="en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	</a:t>
            </a:r>
            <a:r>
              <a:rPr lang="en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-- Medical services: 215-746-3535 (3535 Market Street, 1</a:t>
            </a:r>
            <a:r>
              <a:rPr lang="en" sz="1800" baseline="30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</a:t>
            </a:r>
            <a:r>
              <a:rPr lang="en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Floor)</a:t>
            </a:r>
            <a:br>
              <a:rPr lang="en" sz="1800" dirty="0">
                <a:latin typeface="Open Sans"/>
                <a:ea typeface="Open Sans"/>
                <a:cs typeface="Open Sans"/>
              </a:rPr>
            </a:br>
            <a:r>
              <a:rPr lang="en" sz="1800" dirty="0">
                <a:latin typeface="Open Sans"/>
                <a:ea typeface="Open Sans"/>
                <a:cs typeface="Open Sans"/>
              </a:rPr>
              <a:t>	</a:t>
            </a:r>
            <a:r>
              <a:rPr lang="en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-- Counseling services: 215-898-7021 (3624 Market Street, 1</a:t>
            </a:r>
            <a:r>
              <a:rPr lang="en" sz="1800" baseline="30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</a:t>
            </a:r>
            <a:r>
              <a:rPr lang="en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Floor West)</a:t>
            </a:r>
            <a:endParaRPr sz="18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 idx="4294967295"/>
          </p:nvPr>
        </p:nvSpPr>
        <p:spPr>
          <a:xfrm>
            <a:off x="429816" y="3928550"/>
            <a:ext cx="7016750" cy="492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en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Visit our Website:</a:t>
            </a:r>
            <a:r>
              <a:rPr lang="en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https://wellness.upenn.edu</a:t>
            </a:r>
            <a:r>
              <a:rPr lang="en" sz="1800" dirty="0">
                <a:solidFill>
                  <a:srgbClr val="002D73"/>
                </a:solidFill>
                <a:latin typeface="Open Sans"/>
                <a:ea typeface="Open Sans"/>
                <a:cs typeface="Open Sans"/>
                <a:sym typeface="Open Sans"/>
              </a:rPr>
              <a:t>  </a:t>
            </a:r>
            <a:endParaRPr sz="1800" dirty="0">
              <a:solidFill>
                <a:srgbClr val="002D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7A6C31-34C2-9A2A-8D4A-16740414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324" y="4561056"/>
            <a:ext cx="1873399" cy="498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77C778-B05D-A99A-35B6-84A91EBA6081}"/>
              </a:ext>
            </a:extLst>
          </p:cNvPr>
          <p:cNvSpPr txBox="1"/>
          <p:nvPr/>
        </p:nvSpPr>
        <p:spPr>
          <a:xfrm>
            <a:off x="429815" y="3091550"/>
            <a:ext cx="797395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Public Health and Wellbeing: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	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-- Immunization and Insurance Compliance: 215-746-4200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	   -- Public Health: 215-898-0300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E6E363E-D440-EA17-4BD9-51930B93F3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7420" y="1128079"/>
            <a:ext cx="592591" cy="59259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323305F-2F06-8DB9-8264-E605506EA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926" y="1201579"/>
            <a:ext cx="354448" cy="399205"/>
          </a:xfrm>
          <a:prstGeom prst="rect">
            <a:avLst/>
          </a:prstGeom>
        </p:spPr>
      </p:pic>
      <p:sp>
        <p:nvSpPr>
          <p:cNvPr id="11" name="Google Shape;158;p22">
            <a:extLst>
              <a:ext uri="{FF2B5EF4-FFF2-40B4-BE49-F238E27FC236}">
                <a16:creationId xmlns:a16="http://schemas.microsoft.com/office/drawing/2014/main" id="{1057F4D6-8C11-1859-B26A-FA6B6E383357}"/>
              </a:ext>
            </a:extLst>
          </p:cNvPr>
          <p:cNvSpPr txBox="1">
            <a:spLocks/>
          </p:cNvSpPr>
          <p:nvPr/>
        </p:nvSpPr>
        <p:spPr>
          <a:xfrm>
            <a:off x="431700" y="238225"/>
            <a:ext cx="3562200" cy="470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F3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Stay Connected!</a:t>
            </a:r>
          </a:p>
        </p:txBody>
      </p:sp>
      <p:sp>
        <p:nvSpPr>
          <p:cNvPr id="12" name="Google Shape;159;p22">
            <a:extLst>
              <a:ext uri="{FF2B5EF4-FFF2-40B4-BE49-F238E27FC236}">
                <a16:creationId xmlns:a16="http://schemas.microsoft.com/office/drawing/2014/main" id="{66267A72-102F-1975-49D0-72AE240A32C1}"/>
              </a:ext>
            </a:extLst>
          </p:cNvPr>
          <p:cNvSpPr/>
          <p:nvPr/>
        </p:nvSpPr>
        <p:spPr>
          <a:xfrm>
            <a:off x="533988" y="771390"/>
            <a:ext cx="3200100" cy="921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61E0C79A-D818-199A-4071-F7F0EDF16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2" t="3690" r="6216" b="3689"/>
          <a:stretch/>
        </p:blipFill>
        <p:spPr>
          <a:xfrm>
            <a:off x="3632152" y="0"/>
            <a:ext cx="5478393" cy="5143500"/>
          </a:xfrm>
          <a:prstGeom prst="rect">
            <a:avLst/>
          </a:prstGeom>
        </p:spPr>
      </p:pic>
      <p:sp>
        <p:nvSpPr>
          <p:cNvPr id="34" name="Google Shape;158;p22">
            <a:extLst>
              <a:ext uri="{FF2B5EF4-FFF2-40B4-BE49-F238E27FC236}">
                <a16:creationId xmlns:a16="http://schemas.microsoft.com/office/drawing/2014/main" id="{66ACF225-AAEC-DE03-DCBE-D5913CEBF73D}"/>
              </a:ext>
            </a:extLst>
          </p:cNvPr>
          <p:cNvSpPr txBox="1">
            <a:spLocks/>
          </p:cNvSpPr>
          <p:nvPr/>
        </p:nvSpPr>
        <p:spPr>
          <a:xfrm>
            <a:off x="431700" y="238225"/>
            <a:ext cx="3562200" cy="470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500" b="1" dirty="0">
                <a:solidFill>
                  <a:srgbClr val="000F3A"/>
                </a:solidFill>
                <a:latin typeface="Open Sans"/>
                <a:ea typeface="Open Sans"/>
                <a:cs typeface="Open Sans"/>
                <a:sym typeface="Open Sans"/>
              </a:rPr>
              <a:t>Visit us!</a:t>
            </a:r>
          </a:p>
        </p:txBody>
      </p:sp>
      <p:sp>
        <p:nvSpPr>
          <p:cNvPr id="36" name="Google Shape;159;p22">
            <a:extLst>
              <a:ext uri="{FF2B5EF4-FFF2-40B4-BE49-F238E27FC236}">
                <a16:creationId xmlns:a16="http://schemas.microsoft.com/office/drawing/2014/main" id="{1F68D484-6E9F-2EBB-8D3D-821A8F5987EB}"/>
              </a:ext>
            </a:extLst>
          </p:cNvPr>
          <p:cNvSpPr/>
          <p:nvPr/>
        </p:nvSpPr>
        <p:spPr>
          <a:xfrm>
            <a:off x="538448" y="765774"/>
            <a:ext cx="2964654" cy="95947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AC20F2F4-D18E-45FD-C400-AB335492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731" b="45367"/>
          <a:stretch/>
        </p:blipFill>
        <p:spPr>
          <a:xfrm>
            <a:off x="284905" y="947150"/>
            <a:ext cx="2647866" cy="23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DEC163B3-2631-8654-31CF-E80A4AE7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5" y="110891"/>
            <a:ext cx="7429499" cy="49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ECA881-B7DF-4342-A6B5-E2B2C6845ECA}"/>
              </a:ext>
            </a:extLst>
          </p:cNvPr>
          <p:cNvSpPr/>
          <p:nvPr/>
        </p:nvSpPr>
        <p:spPr>
          <a:xfrm>
            <a:off x="-8164" y="0"/>
            <a:ext cx="9152164" cy="257175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2AFE9C-DE4F-4E8B-A5BC-00ECA4E0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49" y="814676"/>
            <a:ext cx="8467815" cy="175883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Connect with your Embedded Staff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8A848-33E3-1B98-709E-0ED418C94336}"/>
              </a:ext>
            </a:extLst>
          </p:cNvPr>
          <p:cNvSpPr txBox="1"/>
          <p:nvPr/>
        </p:nvSpPr>
        <p:spPr>
          <a:xfrm>
            <a:off x="3734759" y="2706255"/>
            <a:ext cx="469427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Open Sans"/>
                <a:ea typeface="Open Sans"/>
                <a:cs typeface="Open Sans"/>
              </a:rPr>
              <a:t>Email Chelsea Minsky, LPC @ Cminsky@upenn.edu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F2A82C1-FB77-2BE3-BF5D-0ADA34A9B4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4579" y="4328824"/>
            <a:ext cx="3073662" cy="4338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35B7C-E9F9-A62C-D806-020392FF6B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33" r="-1" b="17401"/>
          <a:stretch/>
        </p:blipFill>
        <p:spPr>
          <a:xfrm>
            <a:off x="732272" y="2571750"/>
            <a:ext cx="2731364" cy="2501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3812B0-0C75-D943-8DFA-AD02C72F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503946"/>
            <a:ext cx="8520600" cy="572700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r>
              <a:rPr lang="en-US" sz="4000" b="1" dirty="0">
                <a:solidFill>
                  <a:srgbClr val="002D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Moment of Reflection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08B1E-D802-7B49-BFA9-4CE577054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042" y="1408506"/>
            <a:ext cx="4270937" cy="2326487"/>
          </a:xfrm>
        </p:spPr>
        <p:txBody>
          <a:bodyPr spcFirstLastPara="1" vert="horz" wrap="square" lIns="0" tIns="34290" rIns="0" bIns="34290" rtlCol="0" anchor="t" anchorCtr="0">
            <a:noAutofit/>
          </a:bodyPr>
          <a:lstStyle/>
          <a:p>
            <a:pPr marL="114300" indent="0">
              <a:lnSpc>
                <a:spcPct val="105000"/>
              </a:lnSpc>
              <a:spcAft>
                <a:spcPts val="600"/>
              </a:spcAft>
              <a:buNone/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back to what the last year has felt like for you.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has felt challenging?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ways have you been resilient?</a:t>
            </a:r>
          </a:p>
        </p:txBody>
      </p:sp>
      <p:pic>
        <p:nvPicPr>
          <p:cNvPr id="9" name="Graphic 8" descr="Thought bubble">
            <a:extLst>
              <a:ext uri="{FF2B5EF4-FFF2-40B4-BE49-F238E27FC236}">
                <a16:creationId xmlns:a16="http://schemas.microsoft.com/office/drawing/2014/main" id="{7412BE7E-897B-49B1-829C-EC3163D91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1836" y="1124830"/>
            <a:ext cx="3090956" cy="30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24D62-C920-4769-987C-9AADC3674513}"/>
              </a:ext>
            </a:extLst>
          </p:cNvPr>
          <p:cNvSpPr/>
          <p:nvPr/>
        </p:nvSpPr>
        <p:spPr>
          <a:xfrm>
            <a:off x="0" y="0"/>
            <a:ext cx="4738977" cy="51435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B59177-1A93-2141-2B16-AFD547F395E3}"/>
              </a:ext>
            </a:extLst>
          </p:cNvPr>
          <p:cNvGrpSpPr/>
          <p:nvPr/>
        </p:nvGrpSpPr>
        <p:grpSpPr>
          <a:xfrm>
            <a:off x="250466" y="1187521"/>
            <a:ext cx="4222474" cy="820973"/>
            <a:chOff x="250466" y="1187521"/>
            <a:chExt cx="4222474" cy="820973"/>
          </a:xfrm>
        </p:grpSpPr>
        <p:sp>
          <p:nvSpPr>
            <p:cNvPr id="168" name="Google Shape;168;p23"/>
            <p:cNvSpPr/>
            <p:nvPr/>
          </p:nvSpPr>
          <p:spPr>
            <a:xfrm>
              <a:off x="251460" y="1187521"/>
              <a:ext cx="4221480" cy="820973"/>
            </a:xfrm>
            <a:prstGeom prst="flowChartAlternateProcess">
              <a:avLst/>
            </a:prstGeom>
            <a:solidFill>
              <a:srgbClr val="FFD03A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250466" y="1487721"/>
              <a:ext cx="4221480" cy="445347"/>
            </a:xfrm>
            <a:prstGeom prst="rect">
              <a:avLst/>
            </a:prstGeom>
            <a:no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lvl="0" indent="0">
                <a:spcBef>
                  <a:spcPts val="0"/>
                </a:spcBef>
                <a:spcAft>
                  <a:spcPts val="0"/>
                </a:spcAft>
                <a:buNone/>
              </a:lvl1pPr>
            </a:lstStyle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Be </a:t>
              </a:r>
              <a:r>
                <a:rPr lang="en-US" sz="2200" b="1" u="sng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P</a:t>
              </a:r>
              <a:r>
                <a:rPr lang="en-US" sz="2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roactive</a:t>
              </a:r>
              <a:endPara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endParaRPr>
            </a:p>
            <a:p>
              <a:endParaRPr dirty="0">
                <a:sym typeface="Open San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C8F396-3DE7-4A86-1D1A-3C0950BC7CBF}"/>
              </a:ext>
            </a:extLst>
          </p:cNvPr>
          <p:cNvGrpSpPr/>
          <p:nvPr/>
        </p:nvGrpSpPr>
        <p:grpSpPr>
          <a:xfrm>
            <a:off x="251459" y="2418774"/>
            <a:ext cx="4221480" cy="820974"/>
            <a:chOff x="251459" y="2418774"/>
            <a:chExt cx="4221480" cy="820974"/>
          </a:xfrm>
        </p:grpSpPr>
        <p:sp>
          <p:nvSpPr>
            <p:cNvPr id="169" name="Google Shape;169;p23"/>
            <p:cNvSpPr/>
            <p:nvPr/>
          </p:nvSpPr>
          <p:spPr>
            <a:xfrm>
              <a:off x="251459" y="2418774"/>
              <a:ext cx="4221480" cy="820974"/>
            </a:xfrm>
            <a:prstGeom prst="flowChartAlternateProcess">
              <a:avLst/>
            </a:prstGeom>
            <a:solidFill>
              <a:srgbClr val="2F79B8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258417" y="2606587"/>
              <a:ext cx="4214191" cy="445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2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Connect With Other </a:t>
              </a:r>
              <a:r>
                <a:rPr lang="en-US" sz="2200" b="1" u="sng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sz="22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eople</a:t>
              </a:r>
              <a:endParaRPr sz="22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endParaRPr sz="2200" dirty="0">
                <a:solidFill>
                  <a:srgbClr val="0092AB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2200" dirty="0">
                <a:solidFill>
                  <a:srgbClr val="0092A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B8CA00-E24A-059F-4152-5B670E7C652C}"/>
              </a:ext>
            </a:extLst>
          </p:cNvPr>
          <p:cNvGrpSpPr/>
          <p:nvPr/>
        </p:nvGrpSpPr>
        <p:grpSpPr>
          <a:xfrm>
            <a:off x="251460" y="3623310"/>
            <a:ext cx="4228770" cy="820975"/>
            <a:chOff x="251460" y="3623310"/>
            <a:chExt cx="4228770" cy="820975"/>
          </a:xfrm>
        </p:grpSpPr>
        <p:sp>
          <p:nvSpPr>
            <p:cNvPr id="170" name="Google Shape;170;p23"/>
            <p:cNvSpPr/>
            <p:nvPr/>
          </p:nvSpPr>
          <p:spPr>
            <a:xfrm>
              <a:off x="251460" y="3623310"/>
              <a:ext cx="4228770" cy="820975"/>
            </a:xfrm>
            <a:prstGeom prst="flowChartAlternateProcess">
              <a:avLst/>
            </a:prstGeom>
            <a:solidFill>
              <a:srgbClr val="236073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 txBox="1"/>
            <p:nvPr/>
          </p:nvSpPr>
          <p:spPr>
            <a:xfrm>
              <a:off x="265706" y="3814981"/>
              <a:ext cx="4206902" cy="461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Seek </a:t>
              </a:r>
              <a:r>
                <a:rPr lang="en-US" sz="2400" b="1" u="sng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sz="2400" b="1" dirty="0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rofessional Support</a:t>
              </a:r>
              <a:endParaRPr sz="24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1900" dirty="0">
                <a:solidFill>
                  <a:srgbClr val="0092A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D117620-9A76-E140-770E-544E37E94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4313"/>
            <a:ext cx="2633169" cy="2365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A9DC55-331E-CA96-A5DE-771CB254C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088"/>
          <a:stretch/>
        </p:blipFill>
        <p:spPr>
          <a:xfrm>
            <a:off x="5867400" y="2495550"/>
            <a:ext cx="2319793" cy="2421176"/>
          </a:xfrm>
          <a:prstGeom prst="rect">
            <a:avLst/>
          </a:prstGeom>
        </p:spPr>
      </p:pic>
      <p:sp>
        <p:nvSpPr>
          <p:cNvPr id="15" name="Google Shape;167;p23">
            <a:extLst>
              <a:ext uri="{FF2B5EF4-FFF2-40B4-BE49-F238E27FC236}">
                <a16:creationId xmlns:a16="http://schemas.microsoft.com/office/drawing/2014/main" id="{39CD60BB-2C4C-EF47-B668-BA5ECB1A8172}"/>
              </a:ext>
            </a:extLst>
          </p:cNvPr>
          <p:cNvSpPr txBox="1">
            <a:spLocks/>
          </p:cNvSpPr>
          <p:nvPr/>
        </p:nvSpPr>
        <p:spPr>
          <a:xfrm>
            <a:off x="166977" y="66146"/>
            <a:ext cx="4405023" cy="16873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20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Support Wellness </a:t>
            </a:r>
            <a:br>
              <a:rPr lang="en-US" sz="320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with the 3 P’s</a:t>
            </a:r>
          </a:p>
        </p:txBody>
      </p:sp>
    </p:spTree>
    <p:extLst>
      <p:ext uri="{BB962C8B-B14F-4D97-AF65-F5344CB8AC3E}">
        <p14:creationId xmlns:p14="http://schemas.microsoft.com/office/powerpoint/2010/main" val="19020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925F-024C-4C33-A7A6-21DDE19CF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54" y="878019"/>
            <a:ext cx="8520600" cy="2052600"/>
          </a:xfrm>
        </p:spPr>
        <p:txBody>
          <a:bodyPr wrap="square" anchor="b">
            <a:normAutofit/>
          </a:bodyPr>
          <a:lstStyle/>
          <a:p>
            <a:r>
              <a:rPr lang="en-US" b="1" dirty="0">
                <a:solidFill>
                  <a:srgbClr val="002D73"/>
                </a:solidFill>
              </a:rPr>
              <a:t>Be </a:t>
            </a:r>
            <a:r>
              <a:rPr lang="en-US" b="1" u="sng" dirty="0">
                <a:solidFill>
                  <a:srgbClr val="002D73"/>
                </a:solidFill>
              </a:rPr>
              <a:t>P</a:t>
            </a:r>
            <a:r>
              <a:rPr lang="en-US" b="1" dirty="0">
                <a:solidFill>
                  <a:srgbClr val="002D73"/>
                </a:solidFill>
              </a:rPr>
              <a:t>roactive</a:t>
            </a:r>
          </a:p>
        </p:txBody>
      </p:sp>
    </p:spTree>
    <p:extLst>
      <p:ext uri="{BB962C8B-B14F-4D97-AF65-F5344CB8AC3E}">
        <p14:creationId xmlns:p14="http://schemas.microsoft.com/office/powerpoint/2010/main" val="57837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9B00-B0FD-8D4F-9210-2A8982C5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87627"/>
            <a:ext cx="4181763" cy="1150887"/>
          </a:xfrm>
        </p:spPr>
        <p:txBody>
          <a:bodyPr spcFirstLastPara="1" vert="horz" wrap="square" lIns="68580" tIns="34290" rIns="68580" bIns="34290" rtlCol="0" anchor="b" anchorCtr="0">
            <a:noAutofit/>
          </a:bodyPr>
          <a:lstStyle/>
          <a:p>
            <a:r>
              <a:rPr lang="en-US" sz="4000" b="1" dirty="0">
                <a:solidFill>
                  <a:srgbClr val="002D73"/>
                </a:solidFill>
              </a:rPr>
              <a:t>Self-Care 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F3056-78C6-BD45-9691-A502FF783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680" y="1985509"/>
            <a:ext cx="3130043" cy="2770364"/>
          </a:xfrm>
        </p:spPr>
        <p:txBody>
          <a:bodyPr spcFirstLastPara="1" vert="horz" wrap="square" lIns="0" tIns="34290" rIns="0" bIns="3429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Self-care is selfish.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Self-care is one more thing I have to do.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There is a “right” way to do self-care.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F2093-69ED-4644-AF71-7315236CD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r="-1" b="3118"/>
          <a:stretch/>
        </p:blipFill>
        <p:spPr>
          <a:xfrm>
            <a:off x="4424680" y="849744"/>
            <a:ext cx="4719320" cy="42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E8D9-00BF-2067-9F1C-D80DE7AC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u="sng" dirty="0"/>
              <a:t>Self Compassion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95DA59-B839-8237-36F3-D03BB0248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691" y="1154545"/>
            <a:ext cx="4011571" cy="3150475"/>
          </a:xfrm>
        </p:spPr>
        <p:txBody>
          <a:bodyPr wrap="square" anchor="t">
            <a:norm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dirty="0"/>
              <a:t>1 sentence of </a:t>
            </a:r>
            <a:r>
              <a:rPr lang="en-US" b="1" dirty="0"/>
              <a:t>Validation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dirty="0"/>
              <a:t>1 sentence of </a:t>
            </a:r>
            <a:r>
              <a:rPr lang="en-US" b="1" dirty="0"/>
              <a:t>Reassurance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dirty="0"/>
              <a:t>1 </a:t>
            </a:r>
            <a:r>
              <a:rPr lang="en-US" b="1" dirty="0"/>
              <a:t>Affirmation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dirty="0"/>
              <a:t>1 way to </a:t>
            </a:r>
            <a:r>
              <a:rPr lang="en-US" b="1" dirty="0"/>
              <a:t>Cope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dirty="0"/>
              <a:t>1 sentence of </a:t>
            </a:r>
            <a:r>
              <a:rPr lang="en-US" b="1" dirty="0"/>
              <a:t>Encouragement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4ACE18-95C7-289A-3342-6BA2A01075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6704"/>
          <a:stretch/>
        </p:blipFill>
        <p:spPr>
          <a:xfrm>
            <a:off x="4215482" y="445025"/>
            <a:ext cx="4616817" cy="4450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16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925F-024C-4C33-A7A6-21DDE19CF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90" y="1275183"/>
            <a:ext cx="8520600" cy="2052600"/>
          </a:xfrm>
        </p:spPr>
        <p:txBody>
          <a:bodyPr wrap="square" anchor="b">
            <a:normAutofit/>
          </a:bodyPr>
          <a:lstStyle/>
          <a:p>
            <a:r>
              <a:rPr lang="en-US" b="1" dirty="0">
                <a:solidFill>
                  <a:srgbClr val="002D73"/>
                </a:solidFill>
              </a:rPr>
              <a:t>Connect with Other  </a:t>
            </a:r>
            <a:r>
              <a:rPr lang="en-US" b="1" u="sng" dirty="0">
                <a:solidFill>
                  <a:srgbClr val="002D73"/>
                </a:solidFill>
              </a:rPr>
              <a:t>P</a:t>
            </a:r>
            <a:r>
              <a:rPr lang="en-US" b="1" dirty="0">
                <a:solidFill>
                  <a:srgbClr val="002D73"/>
                </a:solidFill>
              </a:rPr>
              <a:t>eople</a:t>
            </a:r>
          </a:p>
        </p:txBody>
      </p:sp>
    </p:spTree>
    <p:extLst>
      <p:ext uri="{BB962C8B-B14F-4D97-AF65-F5344CB8AC3E}">
        <p14:creationId xmlns:p14="http://schemas.microsoft.com/office/powerpoint/2010/main" val="104272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764" y="476210"/>
            <a:ext cx="3845378" cy="108806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D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Support</a:t>
            </a:r>
          </a:p>
        </p:txBody>
      </p:sp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5D3DA9E4-0370-4736-99E1-A6930326D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850" y="483830"/>
            <a:ext cx="3935810" cy="39358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545" y="1452836"/>
            <a:ext cx="4157816" cy="27526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Support from friends can buffer the negative effects of stress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Quality vs. Quantity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96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925F-024C-4C33-A7A6-21DDE19CF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1386019"/>
            <a:ext cx="8520600" cy="2052600"/>
          </a:xfrm>
        </p:spPr>
        <p:txBody>
          <a:bodyPr wrap="square" anchor="b">
            <a:normAutofit/>
          </a:bodyPr>
          <a:lstStyle/>
          <a:p>
            <a:r>
              <a:rPr lang="en-US" b="1" dirty="0">
                <a:solidFill>
                  <a:srgbClr val="002D73"/>
                </a:solidFill>
              </a:rPr>
              <a:t>Seek </a:t>
            </a:r>
            <a:r>
              <a:rPr lang="en-US" b="1" u="sng" dirty="0">
                <a:solidFill>
                  <a:srgbClr val="002D73"/>
                </a:solidFill>
              </a:rPr>
              <a:t>P</a:t>
            </a:r>
            <a:r>
              <a:rPr lang="en-US" b="1" dirty="0">
                <a:solidFill>
                  <a:srgbClr val="002D73"/>
                </a:solidFill>
              </a:rPr>
              <a:t>rofessional Support</a:t>
            </a:r>
          </a:p>
        </p:txBody>
      </p:sp>
    </p:spTree>
    <p:extLst>
      <p:ext uri="{BB962C8B-B14F-4D97-AF65-F5344CB8AC3E}">
        <p14:creationId xmlns:p14="http://schemas.microsoft.com/office/powerpoint/2010/main" val="25212270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5350</TotalTime>
  <Words>1005</Words>
  <Application>Microsoft Office PowerPoint</Application>
  <PresentationFormat>On-screen Show (16:9)</PresentationFormat>
  <Paragraphs>111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Open Sans</vt:lpstr>
      <vt:lpstr>Simple Light</vt:lpstr>
      <vt:lpstr>Office Theme</vt:lpstr>
      <vt:lpstr> Caring for Students During Their Academic Journey</vt:lpstr>
      <vt:lpstr>A Moment of Reflection</vt:lpstr>
      <vt:lpstr>PowerPoint Presentation</vt:lpstr>
      <vt:lpstr>Be Proactive</vt:lpstr>
      <vt:lpstr>Self-Care Myths</vt:lpstr>
      <vt:lpstr>Self Compassion</vt:lpstr>
      <vt:lpstr>Connect with Other  People</vt:lpstr>
      <vt:lpstr>Social Support</vt:lpstr>
      <vt:lpstr>Seek Professional Support</vt:lpstr>
      <vt:lpstr>Counseling services</vt:lpstr>
      <vt:lpstr>A Note About Group Therapy: An Example </vt:lpstr>
      <vt:lpstr>Counseling</vt:lpstr>
      <vt:lpstr>Student Health &amp; Counseling</vt:lpstr>
      <vt:lpstr>It’s okay to  not be okay.   Wellness is  not linear.  We are here  to support you.</vt:lpstr>
      <vt:lpstr>Follow us:         @WellnessAtPenn          @PennTogether</vt:lpstr>
      <vt:lpstr>PowerPoint Presentation</vt:lpstr>
      <vt:lpstr>PowerPoint Presentation</vt:lpstr>
      <vt:lpstr>Connect with your Embedded Staff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Coghlan, Mary Kate</dc:creator>
  <cp:lastModifiedBy>Minsky, Chelsea</cp:lastModifiedBy>
  <cp:revision>186</cp:revision>
  <dcterms:modified xsi:type="dcterms:W3CDTF">2024-08-07T17:31:48Z</dcterms:modified>
</cp:coreProperties>
</file>