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aleway"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p:restoredTop sz="94726"/>
  </p:normalViewPr>
  <p:slideViewPr>
    <p:cSldViewPr snapToGrid="0">
      <p:cViewPr varScale="1">
        <p:scale>
          <a:sx n="144" d="100"/>
          <a:sy n="144" d="100"/>
        </p:scale>
        <p:origin x="59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dfd7188cd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dfd7188cd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dfd7188cd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dfd7188cd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5e729f16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5e729f1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dfd7188cd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dfd7188c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dfd7188cd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dfd7188c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55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640266a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640266a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dfd7188cd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dfd7188cd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dfd7188cd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dfd7188c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6dfd7188cd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6dfd7188cd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6dfd7188cd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6dfd7188cd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dfd7188cd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6dfd7188cd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dfd7188c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dfd7188c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6dfd7188cd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6dfd7188cd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epurvis@pennmedicine.upenn.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2008250"/>
            <a:ext cx="7688100" cy="166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Community-Engaged STEM Certificate Program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Seminar</a:t>
            </a:r>
            <a:endParaRPr/>
          </a:p>
        </p:txBody>
      </p:sp>
      <p:sp>
        <p:nvSpPr>
          <p:cNvPr id="149" name="Google Shape;149;p22"/>
          <p:cNvSpPr txBox="1">
            <a:spLocks noGrp="1"/>
          </p:cNvSpPr>
          <p:nvPr>
            <p:ph type="body" idx="1"/>
          </p:nvPr>
        </p:nvSpPr>
        <p:spPr>
          <a:xfrm>
            <a:off x="729450" y="2078875"/>
            <a:ext cx="7688700" cy="2497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2"/>
                </a:solidFill>
              </a:rPr>
              <a:t>Participation for 1 year in a monthly research seminar featuring rotating faculty presenters discussing their involvement with community-engaged work at Penn </a:t>
            </a:r>
            <a:endParaRPr sz="1500" dirty="0">
              <a:solidFill>
                <a:schemeClr val="dk2"/>
              </a:solidFill>
            </a:endParaRPr>
          </a:p>
          <a:p>
            <a:pPr marL="0" lvl="0" indent="0" algn="l" rtl="0">
              <a:spcBef>
                <a:spcPts val="1200"/>
              </a:spcBef>
              <a:spcAft>
                <a:spcPts val="0"/>
              </a:spcAft>
              <a:buNone/>
            </a:pPr>
            <a:r>
              <a:rPr lang="en" sz="1500" dirty="0">
                <a:solidFill>
                  <a:schemeClr val="dk2"/>
                </a:solidFill>
              </a:rPr>
              <a:t>Upcoming Seminars:</a:t>
            </a:r>
            <a:endParaRPr sz="1500" dirty="0">
              <a:solidFill>
                <a:schemeClr val="dk2"/>
              </a:solidFill>
            </a:endParaRPr>
          </a:p>
          <a:p>
            <a:pPr marL="0" lvl="0" indent="0" algn="l" rtl="0">
              <a:spcBef>
                <a:spcPts val="1200"/>
              </a:spcBef>
              <a:spcAft>
                <a:spcPts val="0"/>
              </a:spcAft>
              <a:buNone/>
            </a:pPr>
            <a:r>
              <a:rPr lang="en" sz="1500" b="1" dirty="0">
                <a:solidFill>
                  <a:schemeClr val="dk2"/>
                </a:solidFill>
              </a:rPr>
              <a:t>Monday, September 23rd at 12 pm (</a:t>
            </a:r>
            <a:r>
              <a:rPr lang="en-US" sz="1500" b="1" dirty="0">
                <a:solidFill>
                  <a:schemeClr val="dk2"/>
                </a:solidFill>
              </a:rPr>
              <a:t>BRB 253)</a:t>
            </a:r>
            <a:endParaRPr sz="1500" b="1" dirty="0">
              <a:solidFill>
                <a:schemeClr val="dk2"/>
              </a:solidFill>
            </a:endParaRPr>
          </a:p>
          <a:p>
            <a:pPr marL="0" lvl="0" indent="0" algn="l" rtl="0">
              <a:spcBef>
                <a:spcPts val="1200"/>
              </a:spcBef>
              <a:spcAft>
                <a:spcPts val="0"/>
              </a:spcAft>
              <a:buNone/>
            </a:pPr>
            <a:r>
              <a:rPr lang="en" sz="1500" dirty="0">
                <a:solidFill>
                  <a:schemeClr val="dk2"/>
                </a:solidFill>
              </a:rPr>
              <a:t>Monday, October 7th at 12 pm</a:t>
            </a:r>
            <a:endParaRPr sz="1500" dirty="0">
              <a:solidFill>
                <a:schemeClr val="dk2"/>
              </a:solidFill>
            </a:endParaRPr>
          </a:p>
          <a:p>
            <a:pPr marL="0" lvl="0" indent="0" algn="l" rtl="0">
              <a:spcBef>
                <a:spcPts val="1200"/>
              </a:spcBef>
              <a:spcAft>
                <a:spcPts val="1200"/>
              </a:spcAft>
              <a:buNone/>
            </a:pPr>
            <a:r>
              <a:rPr lang="en" sz="2000" b="1" dirty="0">
                <a:solidFill>
                  <a:schemeClr val="dk2"/>
                </a:solidFill>
              </a:rPr>
              <a:t>Attend the September seminar to enroll in the program!</a:t>
            </a:r>
            <a:r>
              <a:rPr lang="en" sz="1600" b="1" dirty="0">
                <a:solidFill>
                  <a:schemeClr val="dk2"/>
                </a:solidFill>
              </a:rPr>
              <a:t> </a:t>
            </a:r>
            <a:endParaRPr sz="1600" b="1" dirty="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Capstone Project</a:t>
            </a:r>
            <a:endParaRPr/>
          </a:p>
        </p:txBody>
      </p:sp>
      <p:sp>
        <p:nvSpPr>
          <p:cNvPr id="155" name="Google Shape;155;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600">
                <a:solidFill>
                  <a:schemeClr val="dk2"/>
                </a:solidFill>
              </a:rPr>
              <a:t>A scholarly product of your community-engaged work.</a:t>
            </a:r>
            <a:endParaRPr sz="1600">
              <a:solidFill>
                <a:schemeClr val="dk2"/>
              </a:solidFill>
            </a:endParaRPr>
          </a:p>
          <a:p>
            <a:pPr marL="0" lvl="0" indent="0" algn="l" rtl="0">
              <a:spcBef>
                <a:spcPts val="1200"/>
              </a:spcBef>
              <a:spcAft>
                <a:spcPts val="0"/>
              </a:spcAft>
              <a:buNone/>
            </a:pPr>
            <a:r>
              <a:rPr lang="en" sz="1600">
                <a:solidFill>
                  <a:schemeClr val="dk2"/>
                </a:solidFill>
              </a:rPr>
              <a:t>Possible formats: </a:t>
            </a:r>
            <a:endParaRPr sz="1600">
              <a:solidFill>
                <a:schemeClr val="dk2"/>
              </a:solidFill>
            </a:endParaRPr>
          </a:p>
          <a:p>
            <a:pPr marL="0" lvl="0" indent="457200" algn="l" rtl="0">
              <a:spcBef>
                <a:spcPts val="1200"/>
              </a:spcBef>
              <a:spcAft>
                <a:spcPts val="0"/>
              </a:spcAft>
              <a:buNone/>
            </a:pPr>
            <a:r>
              <a:rPr lang="en" sz="1600">
                <a:solidFill>
                  <a:schemeClr val="dk2"/>
                </a:solidFill>
              </a:rPr>
              <a:t>Research paper</a:t>
            </a:r>
            <a:endParaRPr sz="1600">
              <a:solidFill>
                <a:schemeClr val="dk2"/>
              </a:solidFill>
            </a:endParaRPr>
          </a:p>
          <a:p>
            <a:pPr marL="0" lvl="0" indent="457200" algn="l" rtl="0">
              <a:spcBef>
                <a:spcPts val="1200"/>
              </a:spcBef>
              <a:spcAft>
                <a:spcPts val="0"/>
              </a:spcAft>
              <a:buNone/>
            </a:pPr>
            <a:r>
              <a:rPr lang="en" sz="1600">
                <a:solidFill>
                  <a:schemeClr val="dk2"/>
                </a:solidFill>
              </a:rPr>
              <a:t>Conference presentation</a:t>
            </a:r>
            <a:endParaRPr sz="1600">
              <a:solidFill>
                <a:schemeClr val="dk2"/>
              </a:solidFill>
            </a:endParaRPr>
          </a:p>
          <a:p>
            <a:pPr marL="0" lvl="0" indent="457200" algn="l" rtl="0">
              <a:spcBef>
                <a:spcPts val="1200"/>
              </a:spcBef>
              <a:spcAft>
                <a:spcPts val="0"/>
              </a:spcAft>
              <a:buNone/>
            </a:pPr>
            <a:r>
              <a:rPr lang="en" sz="1600">
                <a:solidFill>
                  <a:schemeClr val="dk2"/>
                </a:solidFill>
              </a:rPr>
              <a:t>Development of resources for the community</a:t>
            </a:r>
            <a:endParaRPr sz="1600">
              <a:solidFill>
                <a:schemeClr val="dk2"/>
              </a:solidFill>
            </a:endParaRPr>
          </a:p>
          <a:p>
            <a:pPr marL="0" lvl="0" indent="457200" algn="l" rtl="0">
              <a:spcBef>
                <a:spcPts val="1200"/>
              </a:spcBef>
              <a:spcAft>
                <a:spcPts val="1200"/>
              </a:spcAft>
              <a:buNone/>
            </a:pPr>
            <a:r>
              <a:rPr lang="en" sz="1600">
                <a:solidFill>
                  <a:schemeClr val="dk2"/>
                </a:solidFill>
              </a:rPr>
              <a:t>Contribution to a community engagement workshop </a:t>
            </a:r>
            <a:endParaRPr sz="16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Possible timeline</a:t>
            </a:r>
            <a:endParaRPr/>
          </a:p>
        </p:txBody>
      </p:sp>
      <p:sp>
        <p:nvSpPr>
          <p:cNvPr id="161" name="Google Shape;161;p24"/>
          <p:cNvSpPr/>
          <p:nvPr/>
        </p:nvSpPr>
        <p:spPr>
          <a:xfrm>
            <a:off x="826200" y="2033102"/>
            <a:ext cx="1469100" cy="2184000"/>
          </a:xfrm>
          <a:prstGeom prst="roundRect">
            <a:avLst>
              <a:gd name="adj" fmla="val 16667"/>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u="sng"/>
              <a:t>Semester 1</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Penn Experience</a:t>
            </a:r>
            <a:endParaRPr/>
          </a:p>
          <a:p>
            <a:pPr marL="0" lvl="0" indent="0" algn="l" rtl="0">
              <a:spcBef>
                <a:spcPts val="0"/>
              </a:spcBef>
              <a:spcAft>
                <a:spcPts val="0"/>
              </a:spcAft>
              <a:buNone/>
            </a:pPr>
            <a:endParaRPr/>
          </a:p>
          <a:p>
            <a:pPr marL="0" lvl="0" indent="0" algn="l" rtl="0">
              <a:spcBef>
                <a:spcPts val="0"/>
              </a:spcBef>
              <a:spcAft>
                <a:spcPts val="0"/>
              </a:spcAft>
              <a:buNone/>
            </a:pPr>
            <a:r>
              <a:rPr lang="en"/>
              <a:t>Seminar</a:t>
            </a:r>
            <a:endParaRPr/>
          </a:p>
          <a:p>
            <a:pPr marL="0" lvl="0" indent="0" algn="l" rtl="0">
              <a:spcBef>
                <a:spcPts val="0"/>
              </a:spcBef>
              <a:spcAft>
                <a:spcPts val="0"/>
              </a:spcAft>
              <a:buNone/>
            </a:pPr>
            <a:endParaRPr/>
          </a:p>
        </p:txBody>
      </p:sp>
      <p:sp>
        <p:nvSpPr>
          <p:cNvPr id="162" name="Google Shape;162;p24"/>
          <p:cNvSpPr/>
          <p:nvPr/>
        </p:nvSpPr>
        <p:spPr>
          <a:xfrm>
            <a:off x="2678594" y="2033102"/>
            <a:ext cx="1469100" cy="2184000"/>
          </a:xfrm>
          <a:prstGeom prst="roundRect">
            <a:avLst>
              <a:gd name="adj" fmla="val 16667"/>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u="sng"/>
              <a:t>Semester 2</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Req’d course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Seminar</a:t>
            </a:r>
            <a:endParaRPr/>
          </a:p>
          <a:p>
            <a:pPr marL="0" lvl="0" indent="0" algn="l" rtl="0">
              <a:spcBef>
                <a:spcPts val="0"/>
              </a:spcBef>
              <a:spcAft>
                <a:spcPts val="0"/>
              </a:spcAft>
              <a:buNone/>
            </a:pPr>
            <a:endParaRPr/>
          </a:p>
        </p:txBody>
      </p:sp>
      <p:sp>
        <p:nvSpPr>
          <p:cNvPr id="163" name="Google Shape;163;p24"/>
          <p:cNvSpPr/>
          <p:nvPr/>
        </p:nvSpPr>
        <p:spPr>
          <a:xfrm>
            <a:off x="4530987" y="2033102"/>
            <a:ext cx="1469100" cy="2184000"/>
          </a:xfrm>
          <a:prstGeom prst="roundRect">
            <a:avLst>
              <a:gd name="adj" fmla="val 16667"/>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u="sng"/>
              <a:t>Semester 3</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Elective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Community Engagement</a:t>
            </a:r>
            <a:endParaRPr/>
          </a:p>
        </p:txBody>
      </p:sp>
      <p:sp>
        <p:nvSpPr>
          <p:cNvPr id="164" name="Google Shape;164;p24"/>
          <p:cNvSpPr/>
          <p:nvPr/>
        </p:nvSpPr>
        <p:spPr>
          <a:xfrm>
            <a:off x="6383381" y="2033102"/>
            <a:ext cx="1469100" cy="2184000"/>
          </a:xfrm>
          <a:prstGeom prst="roundRect">
            <a:avLst>
              <a:gd name="adj" fmla="val 16667"/>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u="sng"/>
              <a:t>Semester 4</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Capstone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27800" y="920600"/>
            <a:ext cx="7688400" cy="40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40" dirty="0"/>
              <a:t>Questions?</a:t>
            </a:r>
            <a:endParaRPr sz="3540" dirty="0"/>
          </a:p>
          <a:p>
            <a:pPr marL="0" lvl="0" indent="0" algn="ctr" rtl="0">
              <a:spcBef>
                <a:spcPts val="0"/>
              </a:spcBef>
              <a:spcAft>
                <a:spcPts val="0"/>
              </a:spcAft>
              <a:buSzPts val="990"/>
              <a:buNone/>
            </a:pPr>
            <a:r>
              <a:rPr lang="en" sz="2000" dirty="0"/>
              <a:t/>
            </a:r>
            <a:br>
              <a:rPr lang="en" sz="2000" dirty="0"/>
            </a:br>
            <a:r>
              <a:rPr lang="en" sz="2000" u="sng" dirty="0">
                <a:solidFill>
                  <a:schemeClr val="hlink"/>
                </a:solidFill>
                <a:hlinkClick r:id="rId3"/>
              </a:rPr>
              <a:t>epurvis@pennmedicine.upenn.edu</a:t>
            </a:r>
            <a:r>
              <a:rPr lang="en" sz="2000" dirty="0"/>
              <a:t> </a:t>
            </a:r>
            <a:endParaRPr sz="2000" dirty="0"/>
          </a:p>
          <a:p>
            <a:pPr marL="0" lvl="0" indent="0" algn="ctr" rtl="0">
              <a:spcBef>
                <a:spcPts val="0"/>
              </a:spcBef>
              <a:spcAft>
                <a:spcPts val="0"/>
              </a:spcAft>
              <a:buSzPts val="990"/>
              <a:buNone/>
            </a:pPr>
            <a:r>
              <a:rPr lang="en" sz="2000" dirty="0"/>
              <a:t/>
            </a:r>
            <a:br>
              <a:rPr lang="en" sz="2000" dirty="0"/>
            </a:br>
            <a:r>
              <a:rPr lang="en" sz="2400" u="sng" dirty="0"/>
              <a:t>To enroll</a:t>
            </a:r>
            <a:r>
              <a:rPr lang="en" sz="2400" dirty="0"/>
              <a:t>: </a:t>
            </a:r>
            <a:br>
              <a:rPr lang="en" sz="2400" dirty="0"/>
            </a:br>
            <a:r>
              <a:rPr lang="en-US" sz="2400" dirty="0"/>
              <a:t>https://</a:t>
            </a:r>
            <a:r>
              <a:rPr lang="en-US" sz="2400" dirty="0" err="1"/>
              <a:t>www.med.upenn.edu</a:t>
            </a:r>
            <a:r>
              <a:rPr lang="en-US" sz="2400" dirty="0"/>
              <a:t>/</a:t>
            </a:r>
            <a:r>
              <a:rPr lang="en-US" sz="2400" dirty="0" err="1"/>
              <a:t>cescp</a:t>
            </a:r>
            <a:r>
              <a:rPr lang="en-US" sz="2400" dirty="0"/>
              <a:t>/application</a:t>
            </a:r>
            <a:r>
              <a:rPr lang="en" sz="2000" dirty="0"/>
              <a:t/>
            </a:r>
            <a:br>
              <a:rPr lang="en" sz="2000" dirty="0"/>
            </a:br>
            <a:endParaRPr sz="3540" dirty="0"/>
          </a:p>
          <a:p>
            <a:pPr marL="0" lvl="0" indent="0" algn="ctr" rtl="0">
              <a:spcBef>
                <a:spcPts val="0"/>
              </a:spcBef>
              <a:spcAft>
                <a:spcPts val="0"/>
              </a:spcAft>
              <a:buSzPts val="990"/>
              <a:buNone/>
            </a:pPr>
            <a:r>
              <a:rPr lang="en" sz="2400" dirty="0"/>
              <a:t>September 23rd at 12 pm in BRB 253</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27800" y="920600"/>
            <a:ext cx="7688400" cy="40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00" dirty="0"/>
              <a:t/>
            </a:r>
            <a:br>
              <a:rPr lang="en" sz="2000" dirty="0"/>
            </a:br>
            <a:r>
              <a:rPr lang="en" sz="2000" dirty="0"/>
              <a:t/>
            </a:r>
            <a:br>
              <a:rPr lang="en" sz="2000" dirty="0"/>
            </a:br>
            <a:r>
              <a:rPr lang="en" sz="2000" dirty="0"/>
              <a:t/>
            </a:r>
            <a:br>
              <a:rPr lang="en" sz="2000" dirty="0"/>
            </a:br>
            <a:r>
              <a:rPr lang="en" sz="3200" dirty="0"/>
              <a:t/>
            </a:r>
            <a:br>
              <a:rPr lang="en" sz="3200" dirty="0"/>
            </a:br>
            <a:r>
              <a:rPr lang="en-US" sz="3200" dirty="0"/>
              <a:t>https://</a:t>
            </a:r>
            <a:r>
              <a:rPr lang="en-US" sz="3200" dirty="0" err="1"/>
              <a:t>www.med.upenn.edu</a:t>
            </a:r>
            <a:r>
              <a:rPr lang="en-US" sz="3200" dirty="0"/>
              <a:t>/</a:t>
            </a:r>
            <a:r>
              <a:rPr lang="en-US" sz="3200" dirty="0" err="1"/>
              <a:t>cescp</a:t>
            </a:r>
            <a:r>
              <a:rPr lang="en" sz="3200" dirty="0"/>
              <a:t/>
            </a:r>
            <a:br>
              <a:rPr lang="en" sz="3200" dirty="0"/>
            </a:br>
            <a:endParaRPr sz="2540" dirty="0"/>
          </a:p>
        </p:txBody>
      </p:sp>
    </p:spTree>
    <p:extLst>
      <p:ext uri="{BB962C8B-B14F-4D97-AF65-F5344CB8AC3E}">
        <p14:creationId xmlns:p14="http://schemas.microsoft.com/office/powerpoint/2010/main" val="183450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l="28372" r="17921"/>
          <a:stretch/>
        </p:blipFill>
        <p:spPr>
          <a:xfrm>
            <a:off x="5109462" y="270025"/>
            <a:ext cx="2869827" cy="3561401"/>
          </a:xfrm>
          <a:prstGeom prst="rect">
            <a:avLst/>
          </a:prstGeom>
          <a:noFill/>
          <a:ln>
            <a:noFill/>
          </a:ln>
        </p:spPr>
      </p:pic>
      <p:sp>
        <p:nvSpPr>
          <p:cNvPr id="92" name="Google Shape;92;p14"/>
          <p:cNvSpPr txBox="1"/>
          <p:nvPr/>
        </p:nvSpPr>
        <p:spPr>
          <a:xfrm>
            <a:off x="4544563" y="3866200"/>
            <a:ext cx="3999600" cy="8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Lato"/>
                <a:ea typeface="Lato"/>
                <a:cs typeface="Lato"/>
                <a:sym typeface="Lato"/>
              </a:rPr>
              <a:t>Erin Purvis, PhD (NGG G</a:t>
            </a:r>
            <a:r>
              <a:rPr lang="en-US" sz="1800" dirty="0">
                <a:latin typeface="Lato"/>
                <a:ea typeface="Lato"/>
                <a:cs typeface="Lato"/>
                <a:sym typeface="Lato"/>
              </a:rPr>
              <a:t>r</a:t>
            </a:r>
            <a:r>
              <a:rPr lang="en" sz="1800" dirty="0" err="1">
                <a:latin typeface="Lato"/>
                <a:ea typeface="Lato"/>
                <a:cs typeface="Lato"/>
                <a:sym typeface="Lato"/>
              </a:rPr>
              <a:t>aduate</a:t>
            </a:r>
            <a:r>
              <a:rPr lang="en" sz="1800" dirty="0">
                <a:latin typeface="Lato"/>
                <a:ea typeface="Lato"/>
                <a:cs typeface="Lato"/>
                <a:sym typeface="Lato"/>
              </a:rPr>
              <a:t>)  </a:t>
            </a:r>
            <a:endParaRPr sz="1800" dirty="0">
              <a:latin typeface="Lato"/>
              <a:ea typeface="Lato"/>
              <a:cs typeface="Lato"/>
              <a:sym typeface="Lato"/>
            </a:endParaRPr>
          </a:p>
          <a:p>
            <a:pPr marL="0" lvl="0" indent="0" algn="ctr" rtl="0">
              <a:spcBef>
                <a:spcPts val="0"/>
              </a:spcBef>
              <a:spcAft>
                <a:spcPts val="0"/>
              </a:spcAft>
              <a:buNone/>
            </a:pPr>
            <a:r>
              <a:rPr lang="en" sz="1800" dirty="0">
                <a:latin typeface="Lato"/>
                <a:ea typeface="Lato"/>
                <a:cs typeface="Lato"/>
                <a:sym typeface="Lato"/>
              </a:rPr>
              <a:t>Certificate Development</a:t>
            </a:r>
            <a:endParaRPr sz="1800" dirty="0">
              <a:latin typeface="Lato"/>
              <a:ea typeface="Lato"/>
              <a:cs typeface="Lato"/>
              <a:sym typeface="Lato"/>
            </a:endParaRPr>
          </a:p>
        </p:txBody>
      </p:sp>
      <p:sp>
        <p:nvSpPr>
          <p:cNvPr id="93" name="Google Shape;93;p14"/>
          <p:cNvSpPr txBox="1"/>
          <p:nvPr/>
        </p:nvSpPr>
        <p:spPr>
          <a:xfrm>
            <a:off x="771925" y="3866200"/>
            <a:ext cx="3207600" cy="8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Lato"/>
                <a:ea typeface="Lato"/>
                <a:cs typeface="Lato"/>
                <a:sym typeface="Lato"/>
              </a:rPr>
              <a:t>Lori Flanagan-Cato, PhD</a:t>
            </a:r>
            <a:endParaRPr sz="1800">
              <a:latin typeface="Lato"/>
              <a:ea typeface="Lato"/>
              <a:cs typeface="Lato"/>
              <a:sym typeface="Lato"/>
            </a:endParaRPr>
          </a:p>
          <a:p>
            <a:pPr marL="0" lvl="0" indent="0" algn="ctr" rtl="0">
              <a:spcBef>
                <a:spcPts val="0"/>
              </a:spcBef>
              <a:spcAft>
                <a:spcPts val="0"/>
              </a:spcAft>
              <a:buNone/>
            </a:pPr>
            <a:r>
              <a:rPr lang="en" sz="1800">
                <a:latin typeface="Lato"/>
                <a:ea typeface="Lato"/>
                <a:cs typeface="Lato"/>
                <a:sym typeface="Lato"/>
              </a:rPr>
              <a:t>Certificate Director</a:t>
            </a:r>
            <a:endParaRPr sz="1800">
              <a:latin typeface="Lato"/>
              <a:ea typeface="Lato"/>
              <a:cs typeface="Lato"/>
              <a:sym typeface="Lato"/>
            </a:endParaRPr>
          </a:p>
        </p:txBody>
      </p:sp>
      <p:pic>
        <p:nvPicPr>
          <p:cNvPr id="94" name="Google Shape;94;p14"/>
          <p:cNvPicPr preferRelativeResize="0"/>
          <p:nvPr/>
        </p:nvPicPr>
        <p:blipFill>
          <a:blip r:embed="rId4">
            <a:alphaModFix/>
          </a:blip>
          <a:stretch>
            <a:fillRect/>
          </a:stretch>
        </p:blipFill>
        <p:spPr>
          <a:xfrm>
            <a:off x="1040200" y="270025"/>
            <a:ext cx="2671050" cy="356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the Program</a:t>
            </a:r>
            <a:endParaRPr/>
          </a:p>
        </p:txBody>
      </p:sp>
      <p:sp>
        <p:nvSpPr>
          <p:cNvPr id="100" name="Google Shape;100;p15"/>
          <p:cNvSpPr txBox="1">
            <a:spLocks noGrp="1"/>
          </p:cNvSpPr>
          <p:nvPr>
            <p:ph type="body" idx="1"/>
          </p:nvPr>
        </p:nvSpPr>
        <p:spPr>
          <a:xfrm>
            <a:off x="413100" y="1853850"/>
            <a:ext cx="8553600" cy="3095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700">
                <a:solidFill>
                  <a:schemeClr val="dk2"/>
                </a:solidFill>
                <a:highlight>
                  <a:schemeClr val="lt1"/>
                </a:highlight>
                <a:latin typeface="Arial"/>
                <a:ea typeface="Arial"/>
                <a:cs typeface="Arial"/>
                <a:sym typeface="Arial"/>
              </a:rPr>
              <a:t>Why? </a:t>
            </a:r>
            <a:r>
              <a:rPr lang="en" sz="1400">
                <a:solidFill>
                  <a:schemeClr val="dk2"/>
                </a:solidFill>
                <a:highlight>
                  <a:schemeClr val="lt1"/>
                </a:highlight>
                <a:latin typeface="Arial"/>
                <a:ea typeface="Arial"/>
                <a:cs typeface="Arial"/>
                <a:sym typeface="Arial"/>
              </a:rPr>
              <a:t> </a:t>
            </a:r>
            <a:endParaRPr sz="1400">
              <a:solidFill>
                <a:schemeClr val="dk2"/>
              </a:solidFill>
              <a:highlight>
                <a:schemeClr val="lt1"/>
              </a:highlight>
              <a:latin typeface="Arial"/>
              <a:ea typeface="Arial"/>
              <a:cs typeface="Arial"/>
              <a:sym typeface="Arial"/>
            </a:endParaRPr>
          </a:p>
          <a:p>
            <a:pPr marL="457200" lvl="0" indent="0" algn="l" rtl="0">
              <a:spcBef>
                <a:spcPts val="1200"/>
              </a:spcBef>
              <a:spcAft>
                <a:spcPts val="0"/>
              </a:spcAft>
              <a:buNone/>
            </a:pPr>
            <a:r>
              <a:rPr lang="en" sz="1400">
                <a:solidFill>
                  <a:schemeClr val="dk2"/>
                </a:solidFill>
                <a:highlight>
                  <a:schemeClr val="lt1"/>
                </a:highlight>
                <a:latin typeface="Arial"/>
                <a:ea typeface="Arial"/>
                <a:cs typeface="Arial"/>
                <a:sym typeface="Arial"/>
              </a:rPr>
              <a:t>The scientific community has an urgent responsibility to provide better access and understanding of basic STEM knowledge and new discoveries to a broader spectrum of our society. </a:t>
            </a:r>
            <a:endParaRPr sz="1400">
              <a:solidFill>
                <a:schemeClr val="dk2"/>
              </a:solidFill>
              <a:highlight>
                <a:schemeClr val="lt1"/>
              </a:highlight>
              <a:latin typeface="Arial"/>
              <a:ea typeface="Arial"/>
              <a:cs typeface="Arial"/>
              <a:sym typeface="Arial"/>
            </a:endParaRPr>
          </a:p>
          <a:p>
            <a:pPr marL="0" lvl="0" indent="0" algn="l" rtl="0">
              <a:spcBef>
                <a:spcPts val="1200"/>
              </a:spcBef>
              <a:spcAft>
                <a:spcPts val="0"/>
              </a:spcAft>
              <a:buNone/>
            </a:pPr>
            <a:r>
              <a:rPr lang="en" sz="1700">
                <a:solidFill>
                  <a:schemeClr val="dk2"/>
                </a:solidFill>
                <a:highlight>
                  <a:schemeClr val="lt1"/>
                </a:highlight>
                <a:latin typeface="Arial"/>
                <a:ea typeface="Arial"/>
                <a:cs typeface="Arial"/>
                <a:sym typeface="Arial"/>
              </a:rPr>
              <a:t>How?</a:t>
            </a:r>
            <a:r>
              <a:rPr lang="en" sz="1400">
                <a:solidFill>
                  <a:schemeClr val="dk2"/>
                </a:solidFill>
                <a:highlight>
                  <a:schemeClr val="lt1"/>
                </a:highlight>
                <a:latin typeface="Arial"/>
                <a:ea typeface="Arial"/>
                <a:cs typeface="Arial"/>
                <a:sym typeface="Arial"/>
              </a:rPr>
              <a:t> </a:t>
            </a:r>
            <a:endParaRPr sz="1400">
              <a:solidFill>
                <a:schemeClr val="dk2"/>
              </a:solidFill>
              <a:highlight>
                <a:schemeClr val="lt1"/>
              </a:highlight>
              <a:latin typeface="Arial"/>
              <a:ea typeface="Arial"/>
              <a:cs typeface="Arial"/>
              <a:sym typeface="Arial"/>
            </a:endParaRPr>
          </a:p>
          <a:p>
            <a:pPr marL="457200" lvl="0" indent="0" algn="l" rtl="0">
              <a:spcBef>
                <a:spcPts val="1200"/>
              </a:spcBef>
              <a:spcAft>
                <a:spcPts val="0"/>
              </a:spcAft>
              <a:buNone/>
            </a:pPr>
            <a:r>
              <a:rPr lang="en" sz="1400">
                <a:solidFill>
                  <a:schemeClr val="dk2"/>
                </a:solidFill>
                <a:highlight>
                  <a:schemeClr val="lt1"/>
                </a:highlight>
                <a:latin typeface="Arial"/>
                <a:ea typeface="Arial"/>
                <a:cs typeface="Arial"/>
                <a:sym typeface="Arial"/>
              </a:rPr>
              <a:t>This educational program will invest in BGS students the skills needed to collaborate with community partners, especially underserved groups, to improve science and biomedical literacy.</a:t>
            </a:r>
            <a:endParaRPr sz="1400">
              <a:solidFill>
                <a:schemeClr val="dk2"/>
              </a:solidFill>
              <a:highlight>
                <a:schemeClr val="lt1"/>
              </a:highlight>
              <a:latin typeface="Arial"/>
              <a:ea typeface="Arial"/>
              <a:cs typeface="Arial"/>
              <a:sym typeface="Arial"/>
            </a:endParaRPr>
          </a:p>
          <a:p>
            <a:pPr marL="0" lvl="0" indent="0" algn="l" rtl="0">
              <a:spcBef>
                <a:spcPts val="1200"/>
              </a:spcBef>
              <a:spcAft>
                <a:spcPts val="0"/>
              </a:spcAft>
              <a:buNone/>
            </a:pPr>
            <a:r>
              <a:rPr lang="en" sz="1716">
                <a:solidFill>
                  <a:schemeClr val="dk2"/>
                </a:solidFill>
                <a:highlight>
                  <a:schemeClr val="lt1"/>
                </a:highlight>
                <a:latin typeface="Arial"/>
                <a:ea typeface="Arial"/>
                <a:cs typeface="Arial"/>
                <a:sym typeface="Arial"/>
              </a:rPr>
              <a:t>Who? </a:t>
            </a:r>
            <a:endParaRPr sz="1716">
              <a:solidFill>
                <a:schemeClr val="dk2"/>
              </a:solidFill>
              <a:highlight>
                <a:schemeClr val="lt1"/>
              </a:highlight>
              <a:latin typeface="Arial"/>
              <a:ea typeface="Arial"/>
              <a:cs typeface="Arial"/>
              <a:sym typeface="Arial"/>
            </a:endParaRPr>
          </a:p>
          <a:p>
            <a:pPr marL="457200" lvl="0" indent="0" algn="l" rtl="0">
              <a:spcBef>
                <a:spcPts val="1200"/>
              </a:spcBef>
              <a:spcAft>
                <a:spcPts val="1200"/>
              </a:spcAft>
              <a:buNone/>
            </a:pPr>
            <a:r>
              <a:rPr lang="en" sz="1400">
                <a:solidFill>
                  <a:schemeClr val="dk2"/>
                </a:solidFill>
                <a:highlight>
                  <a:schemeClr val="lt1"/>
                </a:highlight>
                <a:latin typeface="Arial"/>
                <a:ea typeface="Arial"/>
                <a:cs typeface="Arial"/>
                <a:sym typeface="Arial"/>
              </a:rPr>
              <a:t>A team of community-engaged faculty advisors, including BGS faculty, PSOM clinicians, and SAS basic scientists.</a:t>
            </a:r>
            <a:endParaRPr sz="1400">
              <a:solidFill>
                <a:schemeClr val="dk2"/>
              </a:solidFill>
              <a:highlight>
                <a:schemeClr val="lt1"/>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Certificate Requirements </a:t>
            </a:r>
            <a:endParaRPr/>
          </a:p>
        </p:txBody>
      </p:sp>
      <p:sp>
        <p:nvSpPr>
          <p:cNvPr id="106" name="Google Shape;106;p16"/>
          <p:cNvSpPr txBox="1">
            <a:spLocks noGrp="1"/>
          </p:cNvSpPr>
          <p:nvPr>
            <p:ph type="body" idx="1"/>
          </p:nvPr>
        </p:nvSpPr>
        <p:spPr>
          <a:xfrm>
            <a:off x="690225" y="207105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2"/>
              </a:solidFill>
            </a:endParaRPr>
          </a:p>
          <a:p>
            <a:pPr marL="0" lvl="0" indent="0" algn="l" rtl="0">
              <a:spcBef>
                <a:spcPts val="1200"/>
              </a:spcBef>
              <a:spcAft>
                <a:spcPts val="0"/>
              </a:spcAft>
              <a:buNone/>
            </a:pPr>
            <a:endParaRPr sz="1500">
              <a:solidFill>
                <a:schemeClr val="dk2"/>
              </a:solidFill>
            </a:endParaRPr>
          </a:p>
          <a:p>
            <a:pPr marL="0" lvl="0" indent="0" algn="l" rtl="0">
              <a:spcBef>
                <a:spcPts val="1200"/>
              </a:spcBef>
              <a:spcAft>
                <a:spcPts val="0"/>
              </a:spcAft>
              <a:buNone/>
            </a:pPr>
            <a:endParaRPr sz="1500">
              <a:solidFill>
                <a:schemeClr val="dk2"/>
              </a:solidFill>
            </a:endParaRPr>
          </a:p>
          <a:p>
            <a:pPr marL="0" lvl="0" indent="0" algn="l" rtl="0">
              <a:spcBef>
                <a:spcPts val="1200"/>
              </a:spcBef>
              <a:spcAft>
                <a:spcPts val="0"/>
              </a:spcAft>
              <a:buNone/>
            </a:pPr>
            <a:endParaRPr sz="1500">
              <a:solidFill>
                <a:schemeClr val="dk2"/>
              </a:solidFill>
            </a:endParaRPr>
          </a:p>
          <a:p>
            <a:pPr marL="0" lvl="0" indent="0" algn="l" rtl="0">
              <a:spcBef>
                <a:spcPts val="1200"/>
              </a:spcBef>
              <a:spcAft>
                <a:spcPts val="0"/>
              </a:spcAft>
              <a:buNone/>
            </a:pPr>
            <a:endParaRPr sz="1500">
              <a:solidFill>
                <a:schemeClr val="dk2"/>
              </a:solidFill>
            </a:endParaRPr>
          </a:p>
          <a:p>
            <a:pPr marL="0" lvl="0" indent="0" algn="l" rtl="0">
              <a:spcBef>
                <a:spcPts val="1200"/>
              </a:spcBef>
              <a:spcAft>
                <a:spcPts val="1200"/>
              </a:spcAft>
              <a:buNone/>
            </a:pPr>
            <a:r>
              <a:rPr lang="en" sz="1500">
                <a:solidFill>
                  <a:schemeClr val="dk2"/>
                </a:solidFill>
              </a:rPr>
              <a:t>Anticipated that students will take ~2 years to complete the certificate (flexible)</a:t>
            </a:r>
            <a:endParaRPr sz="1500">
              <a:solidFill>
                <a:schemeClr val="dk2"/>
              </a:solidFill>
            </a:endParaRPr>
          </a:p>
        </p:txBody>
      </p:sp>
      <p:sp>
        <p:nvSpPr>
          <p:cNvPr id="107" name="Google Shape;107;p16"/>
          <p:cNvSpPr/>
          <p:nvPr/>
        </p:nvSpPr>
        <p:spPr>
          <a:xfrm>
            <a:off x="4535300" y="2107275"/>
            <a:ext cx="1725300" cy="1798200"/>
          </a:xfrm>
          <a:prstGeom prst="roundRect">
            <a:avLst>
              <a:gd name="adj" fmla="val 16667"/>
            </a:avLst>
          </a:prstGeom>
          <a:solidFill>
            <a:schemeClr val="accent6"/>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Monthly Seminar</a:t>
            </a:r>
            <a:endParaRPr sz="1200"/>
          </a:p>
        </p:txBody>
      </p:sp>
      <p:sp>
        <p:nvSpPr>
          <p:cNvPr id="108" name="Google Shape;108;p16"/>
          <p:cNvSpPr/>
          <p:nvPr/>
        </p:nvSpPr>
        <p:spPr>
          <a:xfrm>
            <a:off x="6353400" y="2107275"/>
            <a:ext cx="1725300" cy="1798200"/>
          </a:xfrm>
          <a:prstGeom prst="roundRect">
            <a:avLst>
              <a:gd name="adj" fmla="val 16667"/>
            </a:avLst>
          </a:prstGeom>
          <a:solidFill>
            <a:schemeClr val="accent6"/>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Capstone</a:t>
            </a:r>
            <a:endParaRPr sz="1200"/>
          </a:p>
        </p:txBody>
      </p:sp>
      <p:sp>
        <p:nvSpPr>
          <p:cNvPr id="109" name="Google Shape;109;p16"/>
          <p:cNvSpPr/>
          <p:nvPr/>
        </p:nvSpPr>
        <p:spPr>
          <a:xfrm>
            <a:off x="2717200" y="2107275"/>
            <a:ext cx="1725300" cy="1798200"/>
          </a:xfrm>
          <a:prstGeom prst="roundRect">
            <a:avLst>
              <a:gd name="adj" fmla="val 16667"/>
            </a:avLst>
          </a:prstGeom>
          <a:solidFill>
            <a:schemeClr val="accent6"/>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Community Engagement</a:t>
            </a:r>
            <a:endParaRPr sz="1200"/>
          </a:p>
        </p:txBody>
      </p:sp>
      <p:sp>
        <p:nvSpPr>
          <p:cNvPr id="110" name="Google Shape;110;p16"/>
          <p:cNvSpPr/>
          <p:nvPr/>
        </p:nvSpPr>
        <p:spPr>
          <a:xfrm>
            <a:off x="899100" y="2107275"/>
            <a:ext cx="1725300" cy="1798200"/>
          </a:xfrm>
          <a:prstGeom prst="roundRect">
            <a:avLst>
              <a:gd name="adj" fmla="val 16667"/>
            </a:avLst>
          </a:prstGeom>
          <a:solidFill>
            <a:schemeClr val="accent6"/>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Courses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Coursework</a:t>
            </a:r>
            <a:endParaRPr/>
          </a:p>
        </p:txBody>
      </p:sp>
      <p:sp>
        <p:nvSpPr>
          <p:cNvPr id="116" name="Google Shape;116;p17"/>
          <p:cNvSpPr txBox="1">
            <a:spLocks noGrp="1"/>
          </p:cNvSpPr>
          <p:nvPr>
            <p:ph type="body" idx="1"/>
          </p:nvPr>
        </p:nvSpPr>
        <p:spPr>
          <a:xfrm>
            <a:off x="599400" y="1853850"/>
            <a:ext cx="7818600" cy="3176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600">
                <a:solidFill>
                  <a:srgbClr val="000000"/>
                </a:solidFill>
              </a:rPr>
              <a:t>The Penn Experience (virtual)</a:t>
            </a:r>
            <a:endParaRPr sz="1600">
              <a:solidFill>
                <a:srgbClr val="000000"/>
              </a:solidFill>
            </a:endParaRPr>
          </a:p>
          <a:p>
            <a:pPr marL="0" lvl="0" indent="0" algn="l" rtl="0">
              <a:spcBef>
                <a:spcPts val="1200"/>
              </a:spcBef>
              <a:spcAft>
                <a:spcPts val="0"/>
              </a:spcAft>
              <a:buNone/>
            </a:pPr>
            <a:endParaRPr sz="1600">
              <a:solidFill>
                <a:srgbClr val="000000"/>
              </a:solidFill>
            </a:endParaRPr>
          </a:p>
          <a:p>
            <a:pPr marL="0" lvl="0" indent="0" algn="l" rtl="0">
              <a:spcBef>
                <a:spcPts val="1200"/>
              </a:spcBef>
              <a:spcAft>
                <a:spcPts val="0"/>
              </a:spcAft>
              <a:buNone/>
            </a:pPr>
            <a:r>
              <a:rPr lang="en" sz="1600">
                <a:solidFill>
                  <a:srgbClr val="000000"/>
                </a:solidFill>
              </a:rPr>
              <a:t>Research &amp; Community: Biomedical Science in the Urban Curriculum</a:t>
            </a:r>
            <a:endParaRPr sz="1600">
              <a:solidFill>
                <a:srgbClr val="000000"/>
              </a:solidFill>
            </a:endParaRPr>
          </a:p>
          <a:p>
            <a:pPr marL="0" lvl="0" indent="0" algn="l" rtl="0">
              <a:spcBef>
                <a:spcPts val="1200"/>
              </a:spcBef>
              <a:spcAft>
                <a:spcPts val="0"/>
              </a:spcAft>
              <a:buNone/>
            </a:pPr>
            <a:r>
              <a:rPr lang="en" sz="1600">
                <a:solidFill>
                  <a:srgbClr val="000000"/>
                </a:solidFill>
              </a:rPr>
              <a:t>	Spring semester</a:t>
            </a:r>
            <a:endParaRPr sz="1600">
              <a:solidFill>
                <a:srgbClr val="000000"/>
              </a:solidFill>
            </a:endParaRPr>
          </a:p>
          <a:p>
            <a:pPr marL="0" lvl="0" indent="0" algn="l" rtl="0">
              <a:spcBef>
                <a:spcPts val="1200"/>
              </a:spcBef>
              <a:spcAft>
                <a:spcPts val="0"/>
              </a:spcAft>
              <a:buNone/>
            </a:pPr>
            <a:endParaRPr sz="1600">
              <a:solidFill>
                <a:srgbClr val="000000"/>
              </a:solidFill>
            </a:endParaRPr>
          </a:p>
          <a:p>
            <a:pPr marL="0" lvl="0" indent="0" algn="l" rtl="0">
              <a:spcBef>
                <a:spcPts val="1200"/>
              </a:spcBef>
              <a:spcAft>
                <a:spcPts val="0"/>
              </a:spcAft>
              <a:buNone/>
            </a:pPr>
            <a:r>
              <a:rPr lang="en" sz="1600">
                <a:solidFill>
                  <a:srgbClr val="000000"/>
                </a:solidFill>
              </a:rPr>
              <a:t>One elective course </a:t>
            </a:r>
            <a:endParaRPr sz="1600">
              <a:solidFill>
                <a:srgbClr val="000000"/>
              </a:solidFill>
            </a:endParaRPr>
          </a:p>
          <a:p>
            <a:pPr marL="0" lvl="0" indent="0" algn="l" rtl="0">
              <a:spcBef>
                <a:spcPts val="1200"/>
              </a:spcBef>
              <a:spcAft>
                <a:spcPts val="1200"/>
              </a:spcAft>
              <a:buNone/>
            </a:pPr>
            <a:r>
              <a:rPr lang="en" sz="1600">
                <a:solidFill>
                  <a:srgbClr val="000000"/>
                </a:solidFill>
              </a:rPr>
              <a:t>	More than a dozen options</a:t>
            </a:r>
            <a:endParaRPr sz="1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17625" y="1254500"/>
            <a:ext cx="88968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40"/>
              <a:t>Research &amp; Community: Biomedical Science in the Urban Curriculum</a:t>
            </a:r>
            <a:endParaRPr sz="2040"/>
          </a:p>
        </p:txBody>
      </p:sp>
      <p:pic>
        <p:nvPicPr>
          <p:cNvPr id="122" name="Google Shape;122;p18"/>
          <p:cNvPicPr preferRelativeResize="0"/>
          <p:nvPr/>
        </p:nvPicPr>
        <p:blipFill>
          <a:blip r:embed="rId3">
            <a:alphaModFix/>
          </a:blip>
          <a:stretch>
            <a:fillRect/>
          </a:stretch>
        </p:blipFill>
        <p:spPr>
          <a:xfrm>
            <a:off x="563750" y="1883350"/>
            <a:ext cx="3424650" cy="2568499"/>
          </a:xfrm>
          <a:prstGeom prst="rect">
            <a:avLst/>
          </a:prstGeom>
          <a:noFill/>
          <a:ln>
            <a:noFill/>
          </a:ln>
        </p:spPr>
      </p:pic>
      <p:pic>
        <p:nvPicPr>
          <p:cNvPr id="123" name="Google Shape;123;p18"/>
          <p:cNvPicPr preferRelativeResize="0"/>
          <p:nvPr/>
        </p:nvPicPr>
        <p:blipFill>
          <a:blip r:embed="rId4">
            <a:alphaModFix/>
          </a:blip>
          <a:stretch>
            <a:fillRect/>
          </a:stretch>
        </p:blipFill>
        <p:spPr>
          <a:xfrm>
            <a:off x="4689625" y="1883350"/>
            <a:ext cx="3424650" cy="2568499"/>
          </a:xfrm>
          <a:prstGeom prst="rect">
            <a:avLst/>
          </a:prstGeom>
          <a:noFill/>
          <a:ln>
            <a:noFill/>
          </a:ln>
        </p:spPr>
      </p:pic>
      <p:sp>
        <p:nvSpPr>
          <p:cNvPr id="124" name="Google Shape;124;p18"/>
          <p:cNvSpPr txBox="1"/>
          <p:nvPr/>
        </p:nvSpPr>
        <p:spPr>
          <a:xfrm>
            <a:off x="639325" y="4545500"/>
            <a:ext cx="300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2A3990"/>
              </a:buClr>
              <a:buSzPts val="1100"/>
              <a:buFont typeface="Arial"/>
              <a:buNone/>
            </a:pPr>
            <a:r>
              <a:rPr lang="en" sz="1100">
                <a:solidFill>
                  <a:srgbClr val="2A3990"/>
                </a:solidFill>
              </a:rPr>
              <a:t>Learning about diffusion</a:t>
            </a:r>
            <a:endParaRPr/>
          </a:p>
        </p:txBody>
      </p:sp>
      <p:sp>
        <p:nvSpPr>
          <p:cNvPr id="125" name="Google Shape;125;p18"/>
          <p:cNvSpPr txBox="1"/>
          <p:nvPr/>
        </p:nvSpPr>
        <p:spPr>
          <a:xfrm>
            <a:off x="4831275" y="4545500"/>
            <a:ext cx="300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2A3990"/>
              </a:buClr>
              <a:buSzPts val="1100"/>
              <a:buFont typeface="Arial"/>
              <a:buNone/>
            </a:pPr>
            <a:r>
              <a:rPr lang="en" sz="1100">
                <a:solidFill>
                  <a:srgbClr val="2A3990"/>
                </a:solidFill>
              </a:rPr>
              <a:t>Learning a memory task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Reflection</a:t>
            </a:r>
            <a:endParaRPr/>
          </a:p>
        </p:txBody>
      </p:sp>
      <p:sp>
        <p:nvSpPr>
          <p:cNvPr id="131" name="Google Shape;131;p19"/>
          <p:cNvSpPr txBox="1">
            <a:spLocks noGrp="1"/>
          </p:cNvSpPr>
          <p:nvPr>
            <p:ph type="body" idx="1"/>
          </p:nvPr>
        </p:nvSpPr>
        <p:spPr>
          <a:xfrm>
            <a:off x="664200" y="2078875"/>
            <a:ext cx="7754100" cy="28377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1500">
                <a:solidFill>
                  <a:srgbClr val="000000"/>
                </a:solidFill>
                <a:latin typeface="Arial"/>
                <a:ea typeface="Arial"/>
                <a:cs typeface="Arial"/>
                <a:sym typeface="Arial"/>
              </a:rPr>
              <a:t>“Through this experience, I was able to see the clear gap in resources between students at a private university such as Penn and high school students in the public system. This has made it clear to me that institutions such as Penn have a moral obligation to use every resource at their disposal, including students, to have a positive impact on the community… Thinking about my research in terms of how it can affect the community around me has also helped me think more deeply about the people I want to help, instead of keeping it all on a lab bench for five or more years.”</a:t>
            </a:r>
            <a:endParaRPr sz="1500">
              <a:solidFill>
                <a:srgbClr val="000000"/>
              </a:solidFill>
              <a:latin typeface="Arial"/>
              <a:ea typeface="Arial"/>
              <a:cs typeface="Arial"/>
              <a:sym typeface="Arial"/>
            </a:endParaRPr>
          </a:p>
          <a:p>
            <a:pPr marL="0" lvl="0" indent="0" algn="l" rtl="0">
              <a:spcBef>
                <a:spcPts val="0"/>
              </a:spcBef>
              <a:spcAft>
                <a:spcPts val="0"/>
              </a:spcAft>
              <a:buNone/>
            </a:pPr>
            <a:endParaRPr sz="1500">
              <a:solidFill>
                <a:srgbClr val="000000"/>
              </a:solidFill>
              <a:latin typeface="Arial"/>
              <a:ea typeface="Arial"/>
              <a:cs typeface="Arial"/>
              <a:sym typeface="Arial"/>
            </a:endParaRPr>
          </a:p>
          <a:p>
            <a:pPr marL="5943600" lvl="0" indent="45720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Reflection</a:t>
            </a:r>
            <a:endParaRPr/>
          </a:p>
        </p:txBody>
      </p:sp>
      <p:sp>
        <p:nvSpPr>
          <p:cNvPr id="137" name="Google Shape;137;p20"/>
          <p:cNvSpPr txBox="1">
            <a:spLocks noGrp="1"/>
          </p:cNvSpPr>
          <p:nvPr>
            <p:ph type="body" idx="1"/>
          </p:nvPr>
        </p:nvSpPr>
        <p:spPr>
          <a:xfrm>
            <a:off x="656100" y="2078875"/>
            <a:ext cx="7761900" cy="28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1500" dirty="0">
                <a:solidFill>
                  <a:srgbClr val="000000"/>
                </a:solidFill>
                <a:latin typeface="Arial"/>
                <a:ea typeface="Arial"/>
                <a:cs typeface="Arial"/>
                <a:sym typeface="Arial"/>
              </a:rPr>
              <a:t>“After taking this class, I realized that incorporating community engagement into my research on ACL reconstruction could lead to better patient outcomes. With community needs and concerns in mind, researchers can develop more effective interventions and better support patients during their recovery. We need more people trained to solve real-world problems, and this class has helped me to better understand how I can make a positive impact.”</a:t>
            </a:r>
            <a:endParaRPr sz="1500" dirty="0">
              <a:solidFill>
                <a:srgbClr val="000000"/>
              </a:solidFill>
              <a:latin typeface="Arial"/>
              <a:ea typeface="Arial"/>
              <a:cs typeface="Arial"/>
              <a:sym typeface="Arial"/>
            </a:endParaRPr>
          </a:p>
          <a:p>
            <a:pPr marL="0" lvl="0" indent="0" algn="l" rtl="0">
              <a:spcBef>
                <a:spcPts val="0"/>
              </a:spcBef>
              <a:spcAft>
                <a:spcPts val="0"/>
              </a:spcAft>
              <a:buNone/>
            </a:pPr>
            <a:endParaRPr sz="1500" dirty="0">
              <a:solidFill>
                <a:srgbClr val="000000"/>
              </a:solidFill>
              <a:latin typeface="Arial"/>
              <a:ea typeface="Arial"/>
              <a:cs typeface="Arial"/>
              <a:sym typeface="Arial"/>
            </a:endParaRPr>
          </a:p>
          <a:p>
            <a:pPr marL="5943600" lvl="0" indent="457200" algn="l"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Engagement</a:t>
            </a:r>
            <a:endParaRPr/>
          </a:p>
        </p:txBody>
      </p:sp>
      <p:sp>
        <p:nvSpPr>
          <p:cNvPr id="143" name="Google Shape;143;p21"/>
          <p:cNvSpPr txBox="1">
            <a:spLocks noGrp="1"/>
          </p:cNvSpPr>
          <p:nvPr>
            <p:ph type="body" idx="1"/>
          </p:nvPr>
        </p:nvSpPr>
        <p:spPr>
          <a:xfrm>
            <a:off x="729450" y="2078875"/>
            <a:ext cx="7688700" cy="25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At least 40 hours of focused, STEM-related, mentored community engagement</a:t>
            </a:r>
            <a:endParaRPr sz="1600">
              <a:solidFill>
                <a:schemeClr val="dk2"/>
              </a:solidFill>
            </a:endParaRPr>
          </a:p>
          <a:p>
            <a:pPr marL="0" lvl="0" indent="0" algn="l" rtl="0">
              <a:spcBef>
                <a:spcPts val="1200"/>
              </a:spcBef>
              <a:spcAft>
                <a:spcPts val="0"/>
              </a:spcAft>
              <a:buNone/>
            </a:pPr>
            <a:r>
              <a:rPr lang="en" sz="1600">
                <a:solidFill>
                  <a:schemeClr val="dk2"/>
                </a:solidFill>
              </a:rPr>
              <a:t>Example engagement opportunities:</a:t>
            </a:r>
            <a:endParaRPr sz="1600">
              <a:solidFill>
                <a:schemeClr val="dk2"/>
              </a:solidFill>
            </a:endParaRPr>
          </a:p>
          <a:p>
            <a:pPr marL="457200" lvl="0" indent="-330200" algn="l" rtl="0">
              <a:spcBef>
                <a:spcPts val="1200"/>
              </a:spcBef>
              <a:spcAft>
                <a:spcPts val="0"/>
              </a:spcAft>
              <a:buClr>
                <a:schemeClr val="dk2"/>
              </a:buClr>
              <a:buSzPts val="1600"/>
              <a:buChar char="-"/>
            </a:pPr>
            <a:r>
              <a:rPr lang="en" sz="1600">
                <a:solidFill>
                  <a:schemeClr val="dk2"/>
                </a:solidFill>
              </a:rPr>
              <a:t>Project BioEYES</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DrosoPHILA</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Community School Student Partnerships</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Educational Pipeline Program</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Students for Environmental Equity</a:t>
            </a:r>
            <a:endParaRPr sz="1600">
              <a:solidFill>
                <a:schemeClr val="dk2"/>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534</Words>
  <Application>Microsoft Office PowerPoint</Application>
  <PresentationFormat>On-screen Show (16:9)</PresentationFormat>
  <Paragraphs>88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Raleway</vt:lpstr>
      <vt:lpstr>Arial</vt:lpstr>
      <vt:lpstr>Lato</vt:lpstr>
      <vt:lpstr>Streamline</vt:lpstr>
      <vt:lpstr>Community-Engaged STEM Certificate Program</vt:lpstr>
      <vt:lpstr>PowerPoint Presentation</vt:lpstr>
      <vt:lpstr>About the Program</vt:lpstr>
      <vt:lpstr>Certificate Requirements </vt:lpstr>
      <vt:lpstr>Coursework</vt:lpstr>
      <vt:lpstr>Research &amp; Community: Biomedical Science in the Urban Curriculum</vt:lpstr>
      <vt:lpstr>Student Reflection</vt:lpstr>
      <vt:lpstr>Student Reflection</vt:lpstr>
      <vt:lpstr>Engagement</vt:lpstr>
      <vt:lpstr>Research Seminar</vt:lpstr>
      <vt:lpstr>Capstone Project</vt:lpstr>
      <vt:lpstr>Possible timeline</vt:lpstr>
      <vt:lpstr>Questions?  epurvis@pennmedicine.upenn.edu   To enroll:  https://www.med.upenn.edu/cescp/application  September 23rd at 12 pm in BRB 253</vt:lpstr>
      <vt:lpstr>    https://www.med.upenn.edu/cescp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Community-Engaged STEM Certificate Program</dc:title>
  <dc:creator>Colleen Dunn</dc:creator>
  <cp:lastModifiedBy>Windows User</cp:lastModifiedBy>
  <cp:revision>5</cp:revision>
  <dcterms:modified xsi:type="dcterms:W3CDTF">2024-08-06T16:43:45Z</dcterms:modified>
</cp:coreProperties>
</file>