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1.xml" ContentType="application/vnd.openxmlformats-officedocument.presentationml.tags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007" r:id="rId2"/>
    <p:sldMasterId id="2147484028" r:id="rId3"/>
  </p:sldMasterIdLst>
  <p:notesMasterIdLst>
    <p:notesMasterId r:id="rId36"/>
  </p:notesMasterIdLst>
  <p:handoutMasterIdLst>
    <p:handoutMasterId r:id="rId37"/>
  </p:handoutMasterIdLst>
  <p:sldIdLst>
    <p:sldId id="368" r:id="rId4"/>
    <p:sldId id="359" r:id="rId5"/>
    <p:sldId id="362" r:id="rId6"/>
    <p:sldId id="1028" r:id="rId7"/>
    <p:sldId id="366" r:id="rId8"/>
    <p:sldId id="315" r:id="rId9"/>
    <p:sldId id="367" r:id="rId10"/>
    <p:sldId id="275" r:id="rId11"/>
    <p:sldId id="305" r:id="rId12"/>
    <p:sldId id="276" r:id="rId13"/>
    <p:sldId id="349" r:id="rId14"/>
    <p:sldId id="280" r:id="rId15"/>
    <p:sldId id="331" r:id="rId16"/>
    <p:sldId id="309" r:id="rId17"/>
    <p:sldId id="333" r:id="rId18"/>
    <p:sldId id="347" r:id="rId19"/>
    <p:sldId id="1025" r:id="rId20"/>
    <p:sldId id="265" r:id="rId21"/>
    <p:sldId id="335" r:id="rId22"/>
    <p:sldId id="350" r:id="rId23"/>
    <p:sldId id="348" r:id="rId24"/>
    <p:sldId id="364" r:id="rId25"/>
    <p:sldId id="317" r:id="rId26"/>
    <p:sldId id="1027" r:id="rId27"/>
    <p:sldId id="365" r:id="rId28"/>
    <p:sldId id="1031" r:id="rId29"/>
    <p:sldId id="342" r:id="rId30"/>
    <p:sldId id="324" r:id="rId31"/>
    <p:sldId id="332" r:id="rId32"/>
    <p:sldId id="340" r:id="rId33"/>
    <p:sldId id="308" r:id="rId34"/>
    <p:sldId id="1026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AC"/>
    <a:srgbClr val="DB9F0F"/>
    <a:srgbClr val="188FC1"/>
    <a:srgbClr val="C700BE"/>
    <a:srgbClr val="19806F"/>
    <a:srgbClr val="FFDB09"/>
    <a:srgbClr val="FFFF66"/>
    <a:srgbClr val="9CA7D9"/>
    <a:srgbClr val="DDC2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40"/>
    <p:restoredTop sz="90779" autoAdjust="0"/>
  </p:normalViewPr>
  <p:slideViewPr>
    <p:cSldViewPr>
      <p:cViewPr varScale="1">
        <p:scale>
          <a:sx n="83" d="100"/>
          <a:sy n="83" d="100"/>
        </p:scale>
        <p:origin x="208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26" d="100"/>
          <a:sy n="126" d="100"/>
        </p:scale>
        <p:origin x="2424" y="-13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D260B-13DB-0A4E-89B8-9E23B0B7B58E}" type="datetimeFigureOut">
              <a:rPr lang="en-US" smtClean="0"/>
              <a:t>8/19/25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18024-C33B-024B-8BB6-F61DA0148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8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5405A5A-19FB-FA41-8EB9-67D08937806A}" type="datetimeFigureOut">
              <a:rPr lang="en-US"/>
              <a:pPr>
                <a:defRPr/>
              </a:pPr>
              <a:t>8/19/25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D615D20-5E99-2940-8CA9-9A9B7C77F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3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97EC-92A1-AD74-3FA3-F7E251229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B26A8B-46A0-D480-7B4B-6CE1243443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41554-B769-9DAE-D7A2-9C59A0A7E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CCA37-6050-6FB6-A74D-7EFB3A9648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6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baseline="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0FAF1-41F3-D44A-BE00-B6D709BD121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baseline="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00FAF1-41F3-D44A-BE00-B6D709BD121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8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505BA0-873C-A549-BCAC-C9CCBF1FDE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7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900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02BE3C-2CBB-774A-9A52-DBAA642362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C122C-7AD9-AB48-A88B-459B90E1C5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50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regard to the </a:t>
            </a:r>
            <a:r>
              <a:rPr lang="en-US" b="1" dirty="0"/>
              <a:t>specific</a:t>
            </a:r>
            <a:r>
              <a:rPr lang="en-US" dirty="0"/>
              <a:t> elements of …. I have just mentioned the first and most</a:t>
            </a:r>
            <a:r>
              <a:rPr lang="en-US" baseline="0" dirty="0"/>
              <a:t> important, which is to focus on developing and/or….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79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931333" y="3307318"/>
            <a:ext cx="7450800" cy="31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12" tIns="93012" rIns="93012" bIns="93012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19" name="Shape 819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522288"/>
            <a:ext cx="3482975" cy="261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5016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39D706-1B07-EB44-983C-4CE002454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054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e13d9a7e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e13d9a7e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2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1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63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9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D5D8F-1634-D993-0085-89A96BAC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CCB95-084B-1603-D654-8CD96C561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83A6F-356C-AB68-A46F-C3D719E22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CFB38-CF0D-3A2A-1E79-F45612638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56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15D20-5E99-2940-8CA9-9A9B7C77F0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41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75A1D-A083-9638-51DE-60D4B459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524AC0-2FFA-C083-8B32-930D7F3D88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FDB458-D33C-2DE2-9E4D-265A435B0D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561B-6D1C-8093-8045-E0E1C0A66D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615D20-5E99-2940-8CA9-9A9B7C77F0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14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exist within</a:t>
            </a:r>
            <a:r>
              <a:rPr lang="en-US" baseline="0" dirty="0"/>
              <a:t> BGS 3 certificate programs that provide an extra dimension to what’s required of you through your graduate group</a:t>
            </a:r>
          </a:p>
          <a:p>
            <a:endParaRPr lang="en-US" baseline="0" dirty="0"/>
          </a:p>
          <a:p>
            <a:r>
              <a:rPr lang="en-US" dirty="0"/>
              <a:t>… to explore</a:t>
            </a:r>
            <a:r>
              <a:rPr lang="en-US" baseline="0" dirty="0"/>
              <a:t> such items and science policy, patent law, business</a:t>
            </a:r>
          </a:p>
          <a:p>
            <a:endParaRPr lang="en-US" baseline="0" dirty="0"/>
          </a:p>
          <a:p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12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77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…..if there’s any kind of career event going on in BGS or something relevant in the university you’re going to find it here. You should really try to access this every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52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e13d9a7e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e13d9a7e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727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…..if there’s any kind of career event going on in BGS or something relevant in the university you’re going to find it here. You should really try to access this every week.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22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21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>
          <a:extLst>
            <a:ext uri="{FF2B5EF4-FFF2-40B4-BE49-F238E27FC236}">
              <a16:creationId xmlns:a16="http://schemas.microsoft.com/office/drawing/2014/main" id="{4AE20B35-510B-383F-129A-368844928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e13d9a7e_0_552:notes">
            <a:extLst>
              <a:ext uri="{FF2B5EF4-FFF2-40B4-BE49-F238E27FC236}">
                <a16:creationId xmlns:a16="http://schemas.microsoft.com/office/drawing/2014/main" id="{9397EEE4-11B1-12D5-4FCA-E5FA211C44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e13d9a7e_0_552:notes">
            <a:extLst>
              <a:ext uri="{FF2B5EF4-FFF2-40B4-BE49-F238E27FC236}">
                <a16:creationId xmlns:a16="http://schemas.microsoft.com/office/drawing/2014/main" id="{53B1A686-048A-29FD-92CF-365196B161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11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that the science that came before is done Responsibly</a:t>
            </a:r>
          </a:p>
          <a:p>
            <a:r>
              <a:rPr lang="en-US" dirty="0"/>
              <a:t>Reproducibly</a:t>
            </a:r>
          </a:p>
          <a:p>
            <a:r>
              <a:rPr lang="en-US" dirty="0"/>
              <a:t>&amp; with Rigor.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35B9D-D33D-36C0-E2D4-2D9599A50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82DC2E-D0F2-635B-5231-E9FABC84AA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83C0AF-2A18-3A84-CC85-5C9962457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30751-F10A-E5C9-56DD-08CD91B182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9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93FE3-3EF2-46EF-DEF8-502850B86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BA62E-383D-6F1D-2160-038FC0D35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4079B6-9375-E811-F32B-C17287776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47095-538E-4D45-B1AA-96F63DD16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8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idea in today’s talk and panel session is to provide you with a more clear idea of what PhD training is about and how this positions you for employment within different kinds of careers.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D82567-7148-F642-AA55-A0BB38F47F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15D20-5E99-2940-8CA9-9A9B7C77F0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6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C80D72C9-0F3B-DE4A-BE9B-D899399F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8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160D-D4AA-3444-B316-31A03363C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48D3-AD72-0442-AA20-291F6CCFF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4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023395" y="2654883"/>
            <a:ext cx="4641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164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2268300"/>
            <a:ext cx="459240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4275200"/>
            <a:ext cx="240210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2604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516631"/>
            <a:ext cx="2251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1070028"/>
            <a:ext cx="1906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872151"/>
            <a:ext cx="17391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632381"/>
            <a:ext cx="2251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2185145"/>
            <a:ext cx="19767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985051"/>
            <a:ext cx="1615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748131"/>
            <a:ext cx="2251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3300263"/>
            <a:ext cx="1906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3097951"/>
            <a:ext cx="15735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116079" y="2276277"/>
            <a:ext cx="3884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3863881"/>
            <a:ext cx="2251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4415379"/>
            <a:ext cx="1906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4210851"/>
            <a:ext cx="15735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4979631"/>
            <a:ext cx="2251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5530496"/>
            <a:ext cx="19065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5323751"/>
            <a:ext cx="15735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96248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909967"/>
            <a:ext cx="3498000" cy="11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872300"/>
            <a:ext cx="2503200" cy="15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05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Four columns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1122700"/>
            <a:ext cx="28713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881121"/>
            <a:ext cx="2480700" cy="7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1122700"/>
            <a:ext cx="26979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881121"/>
            <a:ext cx="2586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4442569"/>
            <a:ext cx="28713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5218944"/>
            <a:ext cx="24807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199887" y="2276277"/>
            <a:ext cx="3884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4442579"/>
            <a:ext cx="25860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5218944"/>
            <a:ext cx="25860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85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1">
  <p:cSld name="Three columns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ctrTitle"/>
          </p:nvPr>
        </p:nvSpPr>
        <p:spPr>
          <a:xfrm>
            <a:off x="4921575" y="3990713"/>
            <a:ext cx="1828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ubTitle" idx="1"/>
          </p:nvPr>
        </p:nvSpPr>
        <p:spPr>
          <a:xfrm>
            <a:off x="4921575" y="4738413"/>
            <a:ext cx="15222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ctrTitle" idx="2"/>
          </p:nvPr>
        </p:nvSpPr>
        <p:spPr>
          <a:xfrm>
            <a:off x="906139" y="3990713"/>
            <a:ext cx="18282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ubTitle" idx="3"/>
          </p:nvPr>
        </p:nvSpPr>
        <p:spPr>
          <a:xfrm>
            <a:off x="906139" y="4738413"/>
            <a:ext cx="15222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ctrTitle" idx="4"/>
          </p:nvPr>
        </p:nvSpPr>
        <p:spPr>
          <a:xfrm rot="5400000">
            <a:off x="6199887" y="2276277"/>
            <a:ext cx="3884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ctrTitle" idx="5"/>
          </p:nvPr>
        </p:nvSpPr>
        <p:spPr>
          <a:xfrm>
            <a:off x="2928557" y="3990713"/>
            <a:ext cx="17988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ubTitle" idx="6"/>
          </p:nvPr>
        </p:nvSpPr>
        <p:spPr>
          <a:xfrm>
            <a:off x="2928550" y="4738413"/>
            <a:ext cx="14763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323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ctrTitle"/>
          </p:nvPr>
        </p:nvSpPr>
        <p:spPr>
          <a:xfrm>
            <a:off x="5432000" y="947567"/>
            <a:ext cx="28881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5363550" y="3632833"/>
            <a:ext cx="29565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971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subTitle" idx="1"/>
          </p:nvPr>
        </p:nvSpPr>
        <p:spPr>
          <a:xfrm>
            <a:off x="915175" y="4507700"/>
            <a:ext cx="39606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ubTitle" idx="2"/>
          </p:nvPr>
        </p:nvSpPr>
        <p:spPr>
          <a:xfrm>
            <a:off x="915175" y="5339433"/>
            <a:ext cx="1821000" cy="2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422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B252-4133-E644-9904-2FCF8B19A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117847" y="4507280"/>
            <a:ext cx="295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/>
          </p:nvPr>
        </p:nvSpPr>
        <p:spPr>
          <a:xfrm rot="-5400000">
            <a:off x="-824451" y="2495183"/>
            <a:ext cx="38508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89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subTitle" idx="1"/>
          </p:nvPr>
        </p:nvSpPr>
        <p:spPr>
          <a:xfrm flipH="1">
            <a:off x="4189625" y="4507280"/>
            <a:ext cx="29514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ctrTitle"/>
          </p:nvPr>
        </p:nvSpPr>
        <p:spPr>
          <a:xfrm rot="5400000">
            <a:off x="6131059" y="2486402"/>
            <a:ext cx="38508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03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200250" y="2323667"/>
            <a:ext cx="274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600"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895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>
  <p:cSld name="Section titl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ctrTitle"/>
          </p:nvPr>
        </p:nvSpPr>
        <p:spPr>
          <a:xfrm>
            <a:off x="769725" y="1746733"/>
            <a:ext cx="3430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title" idx="2" hasCustomPrompt="1"/>
          </p:nvPr>
        </p:nvSpPr>
        <p:spPr>
          <a:xfrm rot="5400000">
            <a:off x="6852378" y="4856601"/>
            <a:ext cx="2318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6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86405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859221"/>
            <a:ext cx="18813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2515633"/>
            <a:ext cx="15639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859221"/>
            <a:ext cx="18813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2515633"/>
            <a:ext cx="196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859221"/>
            <a:ext cx="18813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2515633"/>
            <a:ext cx="1648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440075" y="2036083"/>
            <a:ext cx="3404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4490421"/>
            <a:ext cx="18813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5146833"/>
            <a:ext cx="15639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4490421"/>
            <a:ext cx="18813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5146833"/>
            <a:ext cx="19614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4490421"/>
            <a:ext cx="1881300" cy="85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5146833"/>
            <a:ext cx="1648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169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023395" y="2654883"/>
            <a:ext cx="46416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389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4633950" y="2463861"/>
            <a:ext cx="1818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ubTitle" idx="2"/>
          </p:nvPr>
        </p:nvSpPr>
        <p:spPr>
          <a:xfrm>
            <a:off x="4633950" y="5103827"/>
            <a:ext cx="18180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ctrTitle"/>
          </p:nvPr>
        </p:nvSpPr>
        <p:spPr>
          <a:xfrm>
            <a:off x="4633950" y="20523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ctrTitle" idx="3"/>
          </p:nvPr>
        </p:nvSpPr>
        <p:spPr>
          <a:xfrm>
            <a:off x="4633950" y="4692360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ctrTitle" idx="4"/>
          </p:nvPr>
        </p:nvSpPr>
        <p:spPr>
          <a:xfrm rot="5400000">
            <a:off x="6508875" y="1967282"/>
            <a:ext cx="3266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270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5">
  <p:cSld name="Title + text 5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2258125" y="4141767"/>
            <a:ext cx="3029100" cy="13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 rot="5400000">
            <a:off x="6957689" y="1469283"/>
            <a:ext cx="2270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9345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">
  <p:cSld name="Three columns 4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 flipH="1">
            <a:off x="840600" y="3242867"/>
            <a:ext cx="1650300" cy="10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2"/>
          </p:nvPr>
        </p:nvSpPr>
        <p:spPr>
          <a:xfrm>
            <a:off x="4702174" y="1398791"/>
            <a:ext cx="19602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-533400" y="2729800"/>
            <a:ext cx="3024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ctrTitle" idx="3"/>
          </p:nvPr>
        </p:nvSpPr>
        <p:spPr>
          <a:xfrm>
            <a:off x="4702174" y="885724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ubTitle" idx="4"/>
          </p:nvPr>
        </p:nvSpPr>
        <p:spPr>
          <a:xfrm>
            <a:off x="4702174" y="5051900"/>
            <a:ext cx="22149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ctrTitle" idx="5"/>
          </p:nvPr>
        </p:nvSpPr>
        <p:spPr>
          <a:xfrm>
            <a:off x="4702174" y="4519633"/>
            <a:ext cx="24756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ctrTitle" idx="6"/>
          </p:nvPr>
        </p:nvSpPr>
        <p:spPr>
          <a:xfrm rot="5400000">
            <a:off x="6452662" y="1957914"/>
            <a:ext cx="3266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7309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0">
          <p15:clr>
            <a:srgbClr val="FA7B17"/>
          </p15:clr>
        </p15:guide>
        <p15:guide id="2" pos="454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Two columns 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452662" y="1957914"/>
            <a:ext cx="3266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862933"/>
            <a:ext cx="1626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2349867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862933"/>
            <a:ext cx="16266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2349867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22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9A00E-9367-E14F-80C4-492DB54C6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39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Title + text 6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501997"/>
            <a:ext cx="3867300" cy="2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3085633"/>
            <a:ext cx="3081600" cy="2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17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redi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42050" y="2846400"/>
            <a:ext cx="53082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6514809" y="1957914"/>
            <a:ext cx="3266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513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Resource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642050" y="1703400"/>
            <a:ext cx="5308200" cy="19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ctrTitle"/>
          </p:nvPr>
        </p:nvSpPr>
        <p:spPr>
          <a:xfrm rot="5400000">
            <a:off x="6514809" y="1957914"/>
            <a:ext cx="3266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subTitle" idx="2"/>
          </p:nvPr>
        </p:nvSpPr>
        <p:spPr>
          <a:xfrm>
            <a:off x="642050" y="720000"/>
            <a:ext cx="4655400" cy="1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604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900" y="3085765"/>
            <a:ext cx="8447150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8245162" cy="1475013"/>
          </a:xfrm>
          <a:effectLst/>
        </p:spPr>
        <p:txBody>
          <a:bodyPr anchor="b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895" y="2495446"/>
            <a:ext cx="8245160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 cap="all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04463" y="5956138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5894" y="5951812"/>
            <a:ext cx="518790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6233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99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8725" y="5956138"/>
            <a:ext cx="789381" cy="365125"/>
          </a:xfrm>
        </p:spPr>
        <p:txBody>
          <a:bodyPr/>
          <a:lstStyle/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83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5863" y="5141975"/>
            <a:ext cx="8468145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3043911"/>
            <a:ext cx="8272211" cy="1497507"/>
          </a:xfrm>
        </p:spPr>
        <p:txBody>
          <a:bodyPr anchor="b">
            <a:normAutofit/>
          </a:bodyPr>
          <a:lstStyle>
            <a:lvl1pPr algn="l">
              <a:defRPr sz="27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5" y="4541417"/>
            <a:ext cx="827221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 cap="all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12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682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334487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35895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8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6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78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30512" y="606555"/>
            <a:ext cx="847502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921" y="729658"/>
            <a:ext cx="8272212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78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1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CD92-B070-F04D-A19C-9F154B6D6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85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335863" y="5141973"/>
            <a:ext cx="847365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262296"/>
            <a:ext cx="3682084" cy="689514"/>
          </a:xfrm>
        </p:spPr>
        <p:txBody>
          <a:bodyPr anchor="ctr"/>
          <a:lstStyle>
            <a:lvl1pPr algn="l">
              <a:defRPr sz="15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10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262297"/>
            <a:ext cx="4402490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11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46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330214" y="614407"/>
            <a:ext cx="848200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5894" y="702156"/>
            <a:ext cx="8272212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92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1" y="599725"/>
            <a:ext cx="2180113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75727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3" y="675727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8"/>
            <a:ext cx="99610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3" y="5951812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4962" y="5956138"/>
            <a:ext cx="87314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02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438913"/>
            <a:ext cx="8089901" cy="415498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7" y="1563684"/>
            <a:ext cx="8087171" cy="313932"/>
          </a:xfrm>
        </p:spPr>
        <p:txBody>
          <a:bodyPr anchor="t"/>
          <a:lstStyle>
            <a:lvl1pPr marL="0" indent="0">
              <a:buNone/>
              <a:defRPr sz="1575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172538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9" y="438913"/>
            <a:ext cx="8080375" cy="415498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>
                <a:solidFill>
                  <a:srgbClr val="C00000"/>
                </a:solidFill>
              </a:defRPr>
            </a:lvl1pPr>
          </a:lstStyle>
          <a:p>
            <a:pPr marL="0" lvl="0"/>
            <a:r>
              <a:rPr lang="en-US"/>
              <a:t>Slide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5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3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8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bullet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2315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24C3-CDE0-0540-8326-785EFE876D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7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59880-491F-F344-B6EF-D5651795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9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5817-0C28-E745-BFEC-472DFA86A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4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4ED2-9963-D94B-9F77-7EA5D3C0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ACBA-ED94-5143-BE8E-37FB82F9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CA206FE-32A7-F143-B5C8-62F1D6E9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6" r:id="rId2"/>
    <p:sldLayoutId id="2147484002" r:id="rId3"/>
    <p:sldLayoutId id="2147483997" r:id="rId4"/>
    <p:sldLayoutId id="2147483998" r:id="rId5"/>
    <p:sldLayoutId id="2147483999" r:id="rId6"/>
    <p:sldLayoutId id="2147484003" r:id="rId7"/>
    <p:sldLayoutId id="2147484004" r:id="rId8"/>
    <p:sldLayoutId id="2147484005" r:id="rId9"/>
    <p:sldLayoutId id="2147484000" r:id="rId10"/>
    <p:sldLayoutId id="2147484006" r:id="rId11"/>
    <p:sldLayoutId id="214748404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424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04464" y="5956138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88921258-A42F-7E4A-887F-DFBEACD6F317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5894" y="5951812"/>
            <a:ext cx="51879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8725" y="5956138"/>
            <a:ext cx="789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2"/>
                </a:solidFill>
              </a:defRPr>
            </a:lvl1pPr>
          </a:lstStyle>
          <a:p>
            <a:fld id="{26CF3345-FAC2-E540-9D2C-D8EB2994D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4901" y="457200"/>
            <a:ext cx="277749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031610" y="453643"/>
            <a:ext cx="277749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181373" y="457200"/>
            <a:ext cx="277749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279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</p:sldLayoutIdLst>
  <p:txStyles>
    <p:titleStyle>
      <a:lvl1pPr algn="l" defTabSz="342900" rtl="0" eaLnBrk="1" latinLnBrk="0" hangingPunct="1">
        <a:spcBef>
          <a:spcPct val="0"/>
        </a:spcBef>
        <a:buNone/>
        <a:defRPr sz="21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+mn-lt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pennbgscpmp@gmail.com" TargetMode="External"/><Relationship Id="rId3" Type="http://schemas.openxmlformats.org/officeDocument/2006/relationships/notesSlide" Target="../notesSlides/notesSlide25.xml"/><Relationship Id="rId7" Type="http://schemas.openxmlformats.org/officeDocument/2006/relationships/hyperlink" Target="mailto:Julia.Gardner@Pennmedicine.upenn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mailto:Emily.Daley1@pennmedicine.upenn.edu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pennbgscpmp@gmail.com" TargetMode="External"/><Relationship Id="rId3" Type="http://schemas.openxmlformats.org/officeDocument/2006/relationships/notesSlide" Target="../notesSlides/notesSlide26.xml"/><Relationship Id="rId7" Type="http://schemas.openxmlformats.org/officeDocument/2006/relationships/hyperlink" Target="mailto:Julia.Gardner@Pennmedicine.upenn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mailto:Emily.Daley1@pennmedicine.upenn.edu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eg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9.pn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hyperlink" Target="https://www.pspdg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https://www.pspdg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63BB1-41AC-88A8-EF08-0B3E1AB8E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DB62-D7C8-486B-3D2E-1CEC4DE0B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636588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700" b="1" baseline="30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BGSOrientation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#PENNBGS4U</a:t>
            </a:r>
            <a:br>
              <a:rPr lang="en-US" sz="3100" baseline="30000" dirty="0">
                <a:solidFill>
                  <a:srgbClr val="6577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Today’s program:</a:t>
            </a:r>
            <a:br>
              <a:rPr lang="en-US" dirty="0"/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B6E1-FCEA-3539-14F3-A1193997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81" y="2133600"/>
            <a:ext cx="8229600" cy="4953000"/>
          </a:xfrm>
        </p:spPr>
        <p:txBody>
          <a:bodyPr/>
          <a:lstStyle/>
          <a:p>
            <a:r>
              <a:rPr lang="en-US" b="1" dirty="0"/>
              <a:t>Certificate Programs </a:t>
            </a:r>
            <a:r>
              <a:rPr lang="en-US" dirty="0"/>
              <a:t>– (Various), 1 </a:t>
            </a:r>
            <a:r>
              <a:rPr lang="en-US" dirty="0" err="1"/>
              <a:t>hr</a:t>
            </a:r>
            <a:endParaRPr lang="en-US" dirty="0"/>
          </a:p>
          <a:p>
            <a:endParaRPr lang="en-US" b="1" dirty="0"/>
          </a:p>
          <a:p>
            <a:r>
              <a:rPr lang="en-US" b="1" dirty="0"/>
              <a:t>Career Development</a:t>
            </a:r>
            <a:r>
              <a:rPr lang="en-US" dirty="0"/>
              <a:t> — Steve, ~ 40 min</a:t>
            </a:r>
          </a:p>
          <a:p>
            <a:pPr lvl="1"/>
            <a:r>
              <a:rPr lang="en-US" dirty="0"/>
              <a:t>Theme:    Capitalize on your Skills &amp; Traits.</a:t>
            </a:r>
          </a:p>
          <a:p>
            <a:endParaRPr lang="en-US" b="1" dirty="0"/>
          </a:p>
          <a:p>
            <a:r>
              <a:rPr lang="en-US" b="1" dirty="0" err="1"/>
              <a:t>BioTech</a:t>
            </a:r>
            <a:r>
              <a:rPr lang="en-US" b="1" dirty="0"/>
              <a:t> Commons Open House</a:t>
            </a:r>
            <a:endParaRPr lang="en-US" dirty="0"/>
          </a:p>
          <a:p>
            <a:pPr marL="114300" indent="0">
              <a:buNone/>
            </a:pP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9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64"/>
    </mc:Choice>
    <mc:Fallback xmlns="">
      <p:transition spd="slow" advTm="127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0000FF"/>
                </a:solidFill>
              </a:rPr>
              <a:t>Skills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from your </a:t>
            </a:r>
            <a:r>
              <a:rPr lang="en-US" sz="3600" dirty="0" err="1"/>
              <a:t>phD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44BB8-D694-6242-854D-808B0BF1BE4B}"/>
              </a:ext>
            </a:extLst>
          </p:cNvPr>
          <p:cNvSpPr txBox="1"/>
          <p:nvPr/>
        </p:nvSpPr>
        <p:spPr>
          <a:xfrm>
            <a:off x="7391400" y="1295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pause,</a:t>
            </a:r>
          </a:p>
        </p:txBody>
      </p:sp>
    </p:spTree>
    <p:custDataLst>
      <p:tags r:id="rId1"/>
    </p:custDataLst>
  </p:cSld>
  <p:clrMapOvr>
    <a:masterClrMapping/>
  </p:clrMapOvr>
  <p:transition spd="slow" advTm="10468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i="1" dirty="0">
                <a:solidFill>
                  <a:srgbClr val="0000FF"/>
                </a:solidFill>
              </a:rPr>
              <a:t>Skills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from your </a:t>
            </a:r>
            <a:r>
              <a:rPr lang="en-US" sz="3600" dirty="0" err="1"/>
              <a:t>phD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4648200" cy="454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  <a:spcBef>
                <a:spcPts val="4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Critical Thinking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Acquiring and processing of information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Gauging evidence and arguments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Recognizing assumptions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Recognizing logical relationships</a:t>
            </a:r>
          </a:p>
          <a:p>
            <a:pPr marL="533400" indent="-533400">
              <a:lnSpc>
                <a:spcPts val="1800"/>
              </a:lnSpc>
              <a:spcAft>
                <a:spcPts val="300"/>
              </a:spcAft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Drawing warranted conclusions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Competence in Mathematical and</a:t>
            </a:r>
            <a:br>
              <a:rPr lang="en-US" sz="2000" b="1" i="1" dirty="0">
                <a:solidFill>
                  <a:srgbClr val="0000FF"/>
                </a:solidFill>
                <a:latin typeface="+mn-lt"/>
              </a:rPr>
            </a:b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    Computational Practices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Mathematical reasoning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Statistical inference</a:t>
            </a:r>
          </a:p>
          <a:p>
            <a:pPr marL="533400" indent="-533400">
              <a:lnSpc>
                <a:spcPts val="1800"/>
              </a:lnSpc>
              <a:spcAft>
                <a:spcPts val="300"/>
              </a:spcAft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Systems-level modeling</a:t>
            </a: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Proficiency in Experimental Design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Articulating a scientific premise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Developing a hypothesis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Testing hypotheses/Protocol design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Reagent validation/Troubleshooting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Data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1989138"/>
            <a:ext cx="39624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920"/>
              </a:lnSpc>
              <a:spcBef>
                <a:spcPts val="4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Management</a:t>
            </a:r>
            <a:endParaRPr lang="en-US" sz="1600" b="1" i="1" dirty="0">
              <a:solidFill>
                <a:srgbClr val="0000FF"/>
              </a:solidFill>
              <a:latin typeface="+mn-lt"/>
            </a:endParaRP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Time management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Project management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Century Gothic"/>
              </a:rPr>
              <a:t>	Work ethic; work/life balance</a:t>
            </a:r>
            <a:endParaRPr lang="en-US" sz="1600" dirty="0">
              <a:solidFill>
                <a:srgbClr val="6C271B"/>
              </a:solidFill>
              <a:latin typeface="+mn-lt"/>
            </a:endParaRP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Mentorship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Leading and motivating others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Networking</a:t>
            </a:r>
          </a:p>
          <a:p>
            <a:pPr marL="533400" indent="-533400"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Conflict management</a:t>
            </a:r>
          </a:p>
          <a:p>
            <a:pPr>
              <a:lnSpc>
                <a:spcPts val="1800"/>
              </a:lnSpc>
              <a:spcAft>
                <a:spcPts val="300"/>
              </a:spcAft>
              <a:tabLst>
                <a:tab pos="266700" algn="l"/>
              </a:tabLst>
              <a:defRPr/>
            </a:pPr>
            <a:endParaRPr lang="en-US" sz="1600" dirty="0">
              <a:solidFill>
                <a:srgbClr val="6C271B"/>
              </a:solidFill>
              <a:latin typeface="+mn-lt"/>
            </a:endParaRPr>
          </a:p>
          <a:p>
            <a:pPr>
              <a:lnSpc>
                <a:spcPts val="1800"/>
              </a:lnSpc>
              <a:spcBef>
                <a:spcPts val="1000"/>
              </a:spcBef>
              <a:spcAft>
                <a:spcPts val="500"/>
              </a:spcAft>
              <a:tabLst>
                <a:tab pos="2667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latin typeface="+mn-lt"/>
              </a:rPr>
              <a:t>Communication</a:t>
            </a:r>
            <a:endParaRPr lang="en-US" sz="1600" b="1" i="1" dirty="0">
              <a:solidFill>
                <a:srgbClr val="0000FF"/>
              </a:solidFill>
              <a:latin typeface="+mn-lt"/>
            </a:endParaRP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latin typeface="+mn-lt"/>
              </a:rPr>
              <a:t>	</a:t>
            </a:r>
            <a:r>
              <a:rPr lang="en-US" sz="1600" dirty="0">
                <a:solidFill>
                  <a:srgbClr val="6C271B"/>
                </a:solidFill>
                <a:latin typeface="+mn-lt"/>
              </a:rPr>
              <a:t>Clarity, precision, and intent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Effective listening and feedback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Manuscript writing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Grant </a:t>
            </a:r>
            <a:r>
              <a:rPr lang="en-US" sz="1600" dirty="0">
                <a:solidFill>
                  <a:srgbClr val="6C271B"/>
                </a:solidFill>
                <a:latin typeface="Century Gothic"/>
              </a:rPr>
              <a:t>writing</a:t>
            </a:r>
            <a:endParaRPr lang="en-US" sz="1600" dirty="0">
              <a:solidFill>
                <a:srgbClr val="6C271B"/>
              </a:solidFill>
              <a:latin typeface="+mn-lt"/>
            </a:endParaRP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Posters/multimedia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Speaking to a scientific audience</a:t>
            </a:r>
          </a:p>
          <a:p>
            <a:pPr>
              <a:lnSpc>
                <a:spcPts val="1800"/>
              </a:lnSpc>
              <a:tabLst>
                <a:tab pos="266700" algn="l"/>
              </a:tabLst>
              <a:defRPr/>
            </a:pPr>
            <a:r>
              <a:rPr lang="en-US" sz="1600" dirty="0">
                <a:solidFill>
                  <a:srgbClr val="6C271B"/>
                </a:solidFill>
                <a:latin typeface="+mn-lt"/>
              </a:rPr>
              <a:t>	Speaking to a lay audience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870587"/>
      </p:ext>
    </p:extLst>
  </p:cSld>
  <p:clrMapOvr>
    <a:masterClrMapping/>
  </p:clrMapOvr>
  <p:transition spd="slow" advTm="104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0000FF"/>
                </a:solidFill>
              </a:rPr>
              <a:t>traits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/>
              <a:t>from your </a:t>
            </a:r>
            <a:r>
              <a:rPr lang="en-US" sz="3600" dirty="0" err="1"/>
              <a:t>phD</a:t>
            </a:r>
            <a:endParaRPr lang="en-US" sz="3600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69900" y="1752600"/>
            <a:ext cx="8674100" cy="4373563"/>
          </a:xfrm>
        </p:spPr>
        <p:txBody>
          <a:bodyPr/>
          <a:lstStyle/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Self-motivation &amp; High-level work ethic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Focus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Persistence -- Resilience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Curiosity: a desire for answers, </a:t>
            </a:r>
          </a:p>
          <a:p>
            <a:pPr lvl="1"/>
            <a:r>
              <a:rPr lang="en-US" sz="2400" i="1" dirty="0">
                <a:solidFill>
                  <a:srgbClr val="6C271B"/>
                </a:solidFill>
                <a:latin typeface="Century Gothic" charset="0"/>
              </a:rPr>
              <a:t>and</a:t>
            </a:r>
            <a:r>
              <a:rPr lang="en-US" sz="2400" dirty="0">
                <a:solidFill>
                  <a:srgbClr val="6C271B"/>
                </a:solidFill>
                <a:latin typeface="Century Gothic" charset="0"/>
              </a:rPr>
              <a:t> a love of the </a:t>
            </a:r>
            <a:r>
              <a:rPr lang="en-US" sz="2400" b="1" dirty="0">
                <a:solidFill>
                  <a:srgbClr val="6C271B"/>
                </a:solidFill>
                <a:latin typeface="Century Gothic" charset="0"/>
              </a:rPr>
              <a:t>search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Capacity to balance Receptivity with Skepticism</a:t>
            </a:r>
          </a:p>
          <a:p>
            <a:r>
              <a:rPr lang="en-US" sz="2800" dirty="0">
                <a:solidFill>
                  <a:srgbClr val="6C271B"/>
                </a:solidFill>
                <a:latin typeface="Century Gothic" charset="0"/>
              </a:rPr>
              <a:t>Creativity -- Imagination</a:t>
            </a:r>
          </a:p>
          <a:p>
            <a:pPr marL="114300" indent="0">
              <a:buNone/>
            </a:pPr>
            <a:endParaRPr lang="en-US" sz="2800" dirty="0">
              <a:solidFill>
                <a:srgbClr val="6C271B"/>
              </a:solidFill>
              <a:latin typeface="Century Gothic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791200" y="6397625"/>
            <a:ext cx="3276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latin typeface="Arial" charset="0"/>
                <a:cs typeface="Arial" charset="0"/>
              </a:rPr>
              <a:t>Adapted from Emotional Competency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70"/>
    </mc:Choice>
    <mc:Fallback xmlns="">
      <p:transition spd="slow" advTm="119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67" y="639227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dirty="0"/>
              <a:t>Concerning career success: </a:t>
            </a:r>
            <a:br>
              <a:rPr lang="en-US" dirty="0"/>
            </a:br>
            <a:r>
              <a:rPr lang="en-US" sz="3100" dirty="0"/>
              <a:t>Qualities that PhD Training </a:t>
            </a:r>
            <a:br>
              <a:rPr lang="en-US" sz="3100" dirty="0"/>
            </a:br>
            <a:r>
              <a:rPr lang="en-US" sz="3100" dirty="0"/>
              <a:t>instills in you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5" y="1905000"/>
            <a:ext cx="313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6C271B"/>
                </a:solidFill>
                <a:latin typeface="Helvetica"/>
                <a:cs typeface="Helvetica"/>
              </a:rPr>
              <a:t>PhD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021" y="3039070"/>
            <a:ext cx="179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Helvetica"/>
                <a:cs typeface="Helvetica"/>
              </a:rPr>
              <a:t>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157" y="3039070"/>
            <a:ext cx="182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Helvetica"/>
                <a:cs typeface="Helvetica"/>
              </a:rPr>
              <a:t>Traits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4495800"/>
            <a:ext cx="79248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ts val="3600"/>
              </a:lnSpc>
              <a:spcAft>
                <a:spcPts val="600"/>
              </a:spcAft>
            </a:pP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–	</a:t>
            </a:r>
            <a:r>
              <a:rPr lang="en-US" sz="3200" i="1" dirty="0">
                <a:solidFill>
                  <a:srgbClr val="6C271B"/>
                </a:solidFill>
                <a:latin typeface="Helvetica"/>
                <a:cs typeface="Helvetica"/>
              </a:rPr>
              <a:t>absolute requirements </a:t>
            </a: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in any form of research-intensive scientific endeavor</a:t>
            </a:r>
          </a:p>
          <a:p>
            <a:pPr marL="355600" indent="-355600"/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–	</a:t>
            </a:r>
            <a:r>
              <a:rPr lang="en-US" sz="3200" i="1" dirty="0">
                <a:solidFill>
                  <a:srgbClr val="6C271B"/>
                </a:solidFill>
                <a:latin typeface="Helvetica"/>
                <a:cs typeface="Helvetica"/>
              </a:rPr>
              <a:t>highly sought </a:t>
            </a: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in a variety of other enterprises.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52800" y="2667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2667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3962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0" y="3962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11CF09B-0269-2B4A-B518-F9D6D105E626}"/>
              </a:ext>
            </a:extLst>
          </p:cNvPr>
          <p:cNvSpPr/>
          <p:nvPr/>
        </p:nvSpPr>
        <p:spPr>
          <a:xfrm>
            <a:off x="996462" y="5599331"/>
            <a:ext cx="7080738" cy="94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6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3"/>
    </mc:Choice>
    <mc:Fallback xmlns="">
      <p:transition spd="slow" advTm="30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With The right mix</a:t>
            </a:r>
            <a:br>
              <a:rPr lang="en-US" dirty="0"/>
            </a:br>
            <a:r>
              <a:rPr lang="en-US" dirty="0"/>
              <a:t>You can choose your path!</a:t>
            </a:r>
          </a:p>
        </p:txBody>
      </p:sp>
      <p:pic>
        <p:nvPicPr>
          <p:cNvPr id="28674" name="Picture 2" descr="https://sp.yimg.com/xj/th?id=OIP.Md79851664d45fbed3b5d8fedd3969068o0&amp;pid=15.1&amp;P=0&amp;w=300&amp;h=300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3862388" cy="2871788"/>
          </a:xfrm>
        </p:spPr>
      </p:pic>
      <p:sp>
        <p:nvSpPr>
          <p:cNvPr id="5" name="TextBox 4"/>
          <p:cNvSpPr txBox="1"/>
          <p:nvPr/>
        </p:nvSpPr>
        <p:spPr>
          <a:xfrm>
            <a:off x="228600" y="2908280"/>
            <a:ext cx="690445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C271B"/>
                </a:solidFill>
                <a:latin typeface="+mn-lt"/>
              </a:rPr>
              <a:t>•</a:t>
            </a:r>
            <a:r>
              <a:rPr lang="en-US" sz="5400" dirty="0">
                <a:solidFill>
                  <a:srgbClr val="6C271B"/>
                </a:solidFill>
                <a:latin typeface="+mn-lt"/>
              </a:rPr>
              <a:t>Skills</a:t>
            </a:r>
          </a:p>
          <a:p>
            <a:pPr>
              <a:defRPr/>
            </a:pPr>
            <a:r>
              <a:rPr lang="en-US" sz="5400" dirty="0">
                <a:solidFill>
                  <a:srgbClr val="6C271B"/>
                </a:solidFill>
                <a:latin typeface="+mn-lt"/>
              </a:rPr>
              <a:t>	</a:t>
            </a:r>
            <a:r>
              <a:rPr lang="en-US" sz="4400" dirty="0">
                <a:solidFill>
                  <a:srgbClr val="6C271B"/>
                </a:solidFill>
                <a:latin typeface="+mn-lt"/>
              </a:rPr>
              <a:t>•</a:t>
            </a:r>
            <a:r>
              <a:rPr lang="en-US" sz="5400" dirty="0">
                <a:solidFill>
                  <a:srgbClr val="6C271B"/>
                </a:solidFill>
                <a:latin typeface="+mn-lt"/>
              </a:rPr>
              <a:t>Traits</a:t>
            </a:r>
          </a:p>
          <a:p>
            <a:pPr>
              <a:defRPr/>
            </a:pPr>
            <a:r>
              <a:rPr lang="en-US" sz="5400" dirty="0">
                <a:solidFill>
                  <a:srgbClr val="6C271B"/>
                </a:solidFill>
                <a:latin typeface="+mn-lt"/>
              </a:rPr>
              <a:t>		</a:t>
            </a:r>
            <a:r>
              <a:rPr lang="en-US" sz="4400" dirty="0">
                <a:solidFill>
                  <a:srgbClr val="6C271B"/>
                </a:solidFill>
                <a:latin typeface="+mn-lt"/>
              </a:rPr>
              <a:t>•Your </a:t>
            </a:r>
            <a:r>
              <a:rPr lang="en-US" sz="5400" dirty="0">
                <a:solidFill>
                  <a:srgbClr val="6C271B"/>
                </a:solidFill>
                <a:latin typeface="+mn-lt"/>
              </a:rPr>
              <a:t>Interests</a:t>
            </a:r>
          </a:p>
          <a:p>
            <a:pPr>
              <a:defRPr/>
            </a:pPr>
            <a:r>
              <a:rPr lang="en-US" sz="5400" dirty="0">
                <a:solidFill>
                  <a:srgbClr val="6C271B"/>
                </a:solidFill>
                <a:latin typeface="+mn-lt"/>
              </a:rPr>
              <a:t>			</a:t>
            </a:r>
            <a:r>
              <a:rPr lang="en-US" sz="4400" dirty="0">
                <a:solidFill>
                  <a:srgbClr val="6C271B"/>
                </a:solidFill>
                <a:latin typeface="+mn-lt"/>
              </a:rPr>
              <a:t>•Your </a:t>
            </a:r>
            <a:r>
              <a:rPr lang="en-US" sz="5400" dirty="0">
                <a:solidFill>
                  <a:srgbClr val="6C271B"/>
                </a:solidFill>
                <a:latin typeface="+mn-lt"/>
              </a:rPr>
              <a:t>Values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2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7"/>
    </mc:Choice>
    <mc:Fallback xmlns="">
      <p:transition spd="slow" advTm="1766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tackle career development?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11430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18" y="2220721"/>
            <a:ext cx="2425700" cy="2565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124200" y="2445104"/>
            <a:ext cx="2443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You will be here*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3406953" y="2978253"/>
            <a:ext cx="3908247" cy="1023038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1FD216-C7A5-494D-AFB7-9D9A7A972A20}"/>
              </a:ext>
            </a:extLst>
          </p:cNvPr>
          <p:cNvSpPr/>
          <p:nvPr/>
        </p:nvSpPr>
        <p:spPr>
          <a:xfrm>
            <a:off x="304800" y="1762369"/>
            <a:ext cx="836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CREATE YOUR ‘PROFESSIONAL SELF’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D35EB-021E-2F4C-B628-81A4DECDB7B2}"/>
              </a:ext>
            </a:extLst>
          </p:cNvPr>
          <p:cNvSpPr txBox="1"/>
          <p:nvPr/>
        </p:nvSpPr>
        <p:spPr>
          <a:xfrm>
            <a:off x="-23191" y="4785327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Helvetica"/>
                <a:cs typeface="Helvetica"/>
              </a:rPr>
              <a:t>I.  Do good </a:t>
            </a:r>
            <a:r>
              <a:rPr lang="en-US" sz="3600" b="1" i="1" cap="all" dirty="0">
                <a:solidFill>
                  <a:srgbClr val="0000FF"/>
                </a:solidFill>
                <a:latin typeface="Helvetica"/>
                <a:cs typeface="Helvetica"/>
              </a:rPr>
              <a:t>science</a:t>
            </a:r>
            <a:r>
              <a:rPr lang="en-US" sz="3600" i="1" dirty="0">
                <a:solidFill>
                  <a:srgbClr val="0000FF"/>
                </a:solidFill>
                <a:latin typeface="Helvetica"/>
                <a:cs typeface="Helvetica"/>
              </a:rPr>
              <a:t>!</a:t>
            </a:r>
          </a:p>
          <a:p>
            <a:pPr algn="ctr"/>
            <a:r>
              <a:rPr lang="en-US" sz="3600" dirty="0">
                <a:solidFill>
                  <a:srgbClr val="0000FF"/>
                </a:solidFill>
                <a:latin typeface="Helvetica"/>
                <a:cs typeface="Helvetica"/>
              </a:rPr>
              <a:t>Focus on cultivating the essential skills and traits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1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76"/>
    </mc:Choice>
    <mc:Fallback xmlns="">
      <p:transition spd="slow" advTm="2807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tackle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38" y="2362200"/>
            <a:ext cx="8534400" cy="2057400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I. </a:t>
            </a: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Focus on developing and cultivating </a:t>
            </a:r>
          </a:p>
          <a:p>
            <a:pPr marL="114300" indent="0">
              <a:buNone/>
            </a:pP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research-specific skills and traits.</a:t>
            </a:r>
          </a:p>
          <a:p>
            <a:pPr marL="114300" indent="0">
              <a:buNone/>
            </a:pPr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II. Mentorship compact</a:t>
            </a: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&amp; Individual development plan (IDP).</a:t>
            </a:r>
          </a:p>
          <a:p>
            <a:endParaRPr lang="en-US" sz="2800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III.  How to explore?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597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 txBox="1">
            <a:spLocks noGrp="1"/>
          </p:cNvSpPr>
          <p:nvPr>
            <p:ph type="title"/>
          </p:nvPr>
        </p:nvSpPr>
        <p:spPr>
          <a:xfrm>
            <a:off x="713558" y="1007909"/>
            <a:ext cx="7886700" cy="4772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en-US" sz="27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Mentorship Compact</a:t>
            </a:r>
            <a:endParaRPr sz="2700" dirty="0">
              <a:latin typeface="Calibri" panose="020F0502020204030204" pitchFamily="34" charset="0"/>
            </a:endParaRPr>
          </a:p>
        </p:txBody>
      </p:sp>
      <p:sp>
        <p:nvSpPr>
          <p:cNvPr id="822" name="Shape 8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257175" indent="-190500">
              <a:spcBef>
                <a:spcPts val="0"/>
              </a:spcBef>
              <a:buClr>
                <a:schemeClr val="accent1"/>
              </a:buClr>
              <a:buNone/>
            </a:pPr>
            <a:endParaRPr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7175" indent="-190500">
              <a:buClr>
                <a:schemeClr val="accent1"/>
              </a:buClr>
              <a:buNone/>
            </a:pPr>
            <a:endParaRPr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23" name="Shape 823"/>
          <p:cNvSpPr txBox="1"/>
          <p:nvPr/>
        </p:nvSpPr>
        <p:spPr>
          <a:xfrm>
            <a:off x="329837" y="2246663"/>
            <a:ext cx="8654143" cy="37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Description…..</a:t>
            </a:r>
            <a:endParaRPr sz="13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written document </a:t>
            </a:r>
            <a:r>
              <a:rPr lang="en-US" sz="15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used to articulate expectations 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between mentors and mentees</a:t>
            </a: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sz="525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Focused on daily/weekly </a:t>
            </a:r>
            <a:r>
              <a:rPr lang="en-US" sz="15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expectations for the working relationship</a:t>
            </a:r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lang="en-US" sz="7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Review together </a:t>
            </a:r>
            <a:r>
              <a:rPr lang="en-US" sz="15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at the beginning and periodically throughout</a:t>
            </a: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lang="en-US" sz="825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Differs from the Individual Development Plan (IDP) which focuses on short and long-term career plans</a:t>
            </a:r>
          </a:p>
          <a:p>
            <a:pPr marL="0" lvl="3" defTabSz="342900" fontAlgn="auto">
              <a:spcBef>
                <a:spcPts val="0"/>
              </a:spcBef>
              <a:spcAft>
                <a:spcPts val="0"/>
              </a:spcAft>
              <a:buSzPts val="2000"/>
            </a:pPr>
            <a:endParaRPr lang="en-US" sz="15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lvl="3" defTabSz="342900" fontAlgn="auto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value…..</a:t>
            </a:r>
            <a:endParaRPr sz="13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Documentation of expectations which can be </a:t>
            </a:r>
            <a:r>
              <a:rPr lang="en-US" sz="15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revisited and revised</a:t>
            </a: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lang="en-US" sz="675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</a:t>
            </a:r>
            <a:r>
              <a:rPr lang="en-US" sz="15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shared reference point 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regular progress reviews </a:t>
            </a:r>
            <a:endParaRPr sz="13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lang="en-US" sz="6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Makes invisible expectations, </a:t>
            </a:r>
            <a:r>
              <a:rPr lang="en-US" sz="15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visible</a:t>
            </a:r>
            <a:endParaRPr sz="1350" dirty="0">
              <a:solidFill>
                <a:srgbClr val="7030A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lang="en-US" sz="675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500" dirty="0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Levels the playing field </a:t>
            </a:r>
            <a:r>
              <a:rPr lang="en-US" sz="1500" dirty="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among mentees </a:t>
            </a:r>
            <a:endParaRPr lang="en-US" sz="13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endParaRPr lang="en-US" sz="135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C00000"/>
              </a:solidFill>
              <a:latin typeface="Gill Sans MT"/>
              <a:ea typeface="+mn-ea"/>
              <a:cs typeface="+mn-cs"/>
            </a:endParaRPr>
          </a:p>
          <a:p>
            <a:pPr marL="214313" lvl="3" indent="-214313" defTabSz="342900" fontAlgn="auto">
              <a:spcBef>
                <a:spcPts val="0"/>
              </a:spcBef>
              <a:spcAft>
                <a:spcPts val="0"/>
              </a:spcAft>
            </a:pPr>
            <a:endParaRPr sz="1350" dirty="0">
              <a:solidFill>
                <a:srgbClr val="C00000"/>
              </a:solidFill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580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452C-CD96-E649-A2F9-31F8F6E9B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861710"/>
            <a:ext cx="8272212" cy="7603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Individualized Development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37588-E70B-486E-AFA8-21B0111C4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901" y="2492623"/>
            <a:ext cx="2777490" cy="303426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ill Sans MT"/>
            </a:endParaRPr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EECFF4A3-E3D8-4338-AD1D-2020AE6B4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919" y="2757059"/>
            <a:ext cx="2478881" cy="24788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7E9DB-1C3F-6149-98A2-F8A2F0D0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8994" y="2477551"/>
            <a:ext cx="5643983" cy="30342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UP FRONT ASSESSMENT: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NEEDED TO ACHIEVE YOUR GOAL?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YOUR SPECIFIC NEEDS AS A MENTEE?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SCIENTIFIC SKILLS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PROFESSIONAL SKILLS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CAREER SKILLS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OTHER SUPPORT</a:t>
            </a:r>
          </a:p>
          <a:p>
            <a:pPr>
              <a:lnSpc>
                <a:spcPct val="90000"/>
              </a:lnSpc>
            </a:pPr>
            <a:r>
              <a:rPr lang="en-US" dirty="0"/>
              <a:t>ESTABLISH MUTUATL AND BENEFICIAL EXPECTATIONS</a:t>
            </a:r>
          </a:p>
          <a:p>
            <a:pPr>
              <a:lnSpc>
                <a:spcPct val="90000"/>
              </a:lnSpc>
            </a:pPr>
            <a:r>
              <a:rPr lang="en-US" dirty="0"/>
              <a:t>COMMUNICATE THE EXPECTATIONS</a:t>
            </a:r>
          </a:p>
          <a:p>
            <a:pPr>
              <a:lnSpc>
                <a:spcPct val="90000"/>
              </a:lnSpc>
            </a:pPr>
            <a:r>
              <a:rPr lang="en-US" dirty="0"/>
              <a:t>ALIGN EXPECTATIONS BETWEEN MENTOR AND MENTEE</a:t>
            </a:r>
          </a:p>
          <a:p>
            <a:pPr>
              <a:lnSpc>
                <a:spcPct val="90000"/>
              </a:lnSpc>
            </a:pPr>
            <a:r>
              <a:rPr lang="en-US" dirty="0"/>
              <a:t>REVISIT EXPECTATIONS AND ADJUST WITH MENTEE GROWTH</a:t>
            </a:r>
          </a:p>
        </p:txBody>
      </p:sp>
    </p:spTree>
    <p:extLst>
      <p:ext uri="{BB962C8B-B14F-4D97-AF65-F5344CB8AC3E}">
        <p14:creationId xmlns:p14="http://schemas.microsoft.com/office/powerpoint/2010/main" val="2023074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I</a:t>
            </a:r>
            <a:r>
              <a:rPr lang="en-US" sz="2400" dirty="0"/>
              <a:t>ndividual </a:t>
            </a:r>
            <a:r>
              <a:rPr lang="en-US" sz="2400" b="1" dirty="0">
                <a:solidFill>
                  <a:srgbClr val="0070C0"/>
                </a:solidFill>
              </a:rPr>
              <a:t>D</a:t>
            </a:r>
            <a:r>
              <a:rPr lang="en-US" sz="2400" dirty="0"/>
              <a:t>evelopment </a:t>
            </a:r>
            <a:r>
              <a:rPr lang="en-US" sz="2400" b="1" dirty="0">
                <a:solidFill>
                  <a:srgbClr val="0070C0"/>
                </a:solidFill>
              </a:rPr>
              <a:t>P</a:t>
            </a:r>
            <a:r>
              <a:rPr lang="en-US" sz="2400" dirty="0"/>
              <a:t>lan</a:t>
            </a:r>
            <a:br>
              <a:rPr lang="en-US" sz="2400" dirty="0"/>
            </a:b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Collaborative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Mentor-Mentee Venture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2133600"/>
            <a:ext cx="8229600" cy="472440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  <a:t>Goals of your IDP: </a:t>
            </a:r>
          </a:p>
          <a:p>
            <a:pPr lvl="1"/>
            <a:r>
              <a:rPr lang="en-US" sz="2400" dirty="0"/>
              <a:t>Pause &amp; thoughtfully evaluate research progress</a:t>
            </a:r>
          </a:p>
          <a:p>
            <a:pPr lvl="1"/>
            <a:r>
              <a:rPr lang="en-US" sz="2400" dirty="0"/>
              <a:t>Assess </a:t>
            </a:r>
            <a:r>
              <a:rPr lang="en-US" sz="2400" b="1" dirty="0"/>
              <a:t>your</a:t>
            </a:r>
            <a:r>
              <a:rPr lang="en-US" sz="2400" dirty="0"/>
              <a:t> career objectives</a:t>
            </a:r>
          </a:p>
          <a:p>
            <a:pPr lvl="2"/>
            <a:r>
              <a:rPr lang="en-US" sz="2000" dirty="0"/>
              <a:t>Both short- &amp; longer-term</a:t>
            </a:r>
          </a:p>
          <a:p>
            <a:pPr lvl="1"/>
            <a:r>
              <a:rPr lang="en-US" sz="2400" dirty="0"/>
              <a:t>Collaboratively design a plan to achieve </a:t>
            </a:r>
            <a:r>
              <a:rPr lang="en-US" sz="2400" b="1" dirty="0"/>
              <a:t>your</a:t>
            </a:r>
            <a:r>
              <a:rPr lang="en-US" sz="2400" dirty="0"/>
              <a:t> objectives</a:t>
            </a:r>
          </a:p>
          <a:p>
            <a:pPr lvl="1"/>
            <a:endParaRPr lang="en-US" sz="2400" dirty="0"/>
          </a:p>
          <a:p>
            <a: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  <a:t>IDPs are required yearly.</a:t>
            </a:r>
          </a:p>
          <a:p>
            <a:pPr lvl="1"/>
            <a:r>
              <a:rPr lang="en-US" dirty="0"/>
              <a:t>This is a ‘</a:t>
            </a:r>
            <a:r>
              <a:rPr lang="en-US" b="1" dirty="0"/>
              <a:t>living document</a:t>
            </a:r>
            <a:r>
              <a:rPr lang="en-US" dirty="0"/>
              <a:t>’ that changes with </a:t>
            </a:r>
            <a:r>
              <a:rPr lang="en-US" b="1" dirty="0"/>
              <a:t>your</a:t>
            </a:r>
            <a:r>
              <a:rPr lang="en-US" dirty="0"/>
              <a:t> progress and as </a:t>
            </a:r>
            <a:r>
              <a:rPr lang="en-US" b="1" dirty="0"/>
              <a:t>your</a:t>
            </a:r>
            <a:r>
              <a:rPr lang="en-US" dirty="0"/>
              <a:t> aspirations change</a:t>
            </a:r>
            <a:r>
              <a:rPr lang="en-US" sz="2400" dirty="0"/>
              <a:t> 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32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72"/>
    </mc:Choice>
    <mc:Fallback xmlns="">
      <p:transition spd="slow" advTm="119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2"/>
          <p:cNvSpPr txBox="1"/>
          <p:nvPr/>
        </p:nvSpPr>
        <p:spPr>
          <a:xfrm>
            <a:off x="342900" y="2514600"/>
            <a:ext cx="3898414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Arial" panose="020B0604020202020204" pitchFamily="34" charset="0"/>
                <a:ea typeface="Livvic"/>
                <a:cs typeface="Arial" panose="020B0604020202020204" pitchFamily="34" charset="0"/>
                <a:sym typeface="Livvic"/>
              </a:rPr>
              <a:t>Grow your community.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" kern="0" dirty="0">
              <a:solidFill>
                <a:srgbClr val="434343"/>
              </a:solidFill>
              <a:latin typeface="Arial" panose="020B0604020202020204" pitchFamily="34" charset="0"/>
              <a:ea typeface="Livvic"/>
              <a:cs typeface="Arial" panose="020B0604020202020204" pitchFamily="34" charset="0"/>
              <a:sym typeface="Livvic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Arial" panose="020B0604020202020204" pitchFamily="34" charset="0"/>
                <a:ea typeface="Livvic"/>
                <a:cs typeface="Arial" panose="020B0604020202020204" pitchFamily="34" charset="0"/>
                <a:sym typeface="Livvic"/>
              </a:rPr>
              <a:t>Curate a playlist for YOURSELF!</a:t>
            </a:r>
            <a:endParaRPr kern="0" dirty="0">
              <a:solidFill>
                <a:srgbClr val="434343"/>
              </a:solidFill>
              <a:latin typeface="Arial" panose="020B0604020202020204" pitchFamily="34" charset="0"/>
              <a:ea typeface="Livvic"/>
              <a:cs typeface="Arial" panose="020B0604020202020204" pitchFamily="34" charset="0"/>
              <a:sym typeface="Livvic"/>
            </a:endParaRPr>
          </a:p>
        </p:txBody>
      </p:sp>
      <p:sp>
        <p:nvSpPr>
          <p:cNvPr id="2" name="Google Shape;396;p42">
            <a:extLst>
              <a:ext uri="{FF2B5EF4-FFF2-40B4-BE49-F238E27FC236}">
                <a16:creationId xmlns:a16="http://schemas.microsoft.com/office/drawing/2014/main" id="{F0FD3286-FDA0-F627-C3E1-737368161290}"/>
              </a:ext>
            </a:extLst>
          </p:cNvPr>
          <p:cNvSpPr txBox="1"/>
          <p:nvPr/>
        </p:nvSpPr>
        <p:spPr>
          <a:xfrm>
            <a:off x="342900" y="111602"/>
            <a:ext cx="8458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Wingdings" pitchFamily="2" charset="2"/>
              </a:rPr>
              <a:t>Back to </a:t>
            </a:r>
            <a:r>
              <a:rPr lang="en" b="1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Kyndall Nicholas’ </a:t>
            </a: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talk …</a:t>
            </a:r>
            <a:endParaRPr lang="en-US" kern="0" dirty="0">
              <a:solidFill>
                <a:srgbClr val="434343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4" name="Picture 3" descr="A person wearing headphones and holding his hand up&#10;&#10;AI-generated content may be incorrect.">
            <a:extLst>
              <a:ext uri="{FF2B5EF4-FFF2-40B4-BE49-F238E27FC236}">
                <a16:creationId xmlns:a16="http://schemas.microsoft.com/office/drawing/2014/main" id="{6C1CEBD3-592B-233D-56D4-365EBA202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36" y="1453598"/>
            <a:ext cx="3429000" cy="39508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2133600"/>
            <a:ext cx="8229600" cy="4724400"/>
          </a:xfrm>
        </p:spPr>
        <p:txBody>
          <a:bodyPr/>
          <a:lstStyle/>
          <a:p>
            <a: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  <a:t>Extra benefit of your IDP meeting: </a:t>
            </a:r>
          </a:p>
          <a:p>
            <a:pPr lvl="1"/>
            <a:r>
              <a:rPr lang="en-US" sz="2400" dirty="0"/>
              <a:t>A programmed-in Mentor-Mentee discussion</a:t>
            </a:r>
          </a:p>
          <a:p>
            <a:pPr lvl="1"/>
            <a:r>
              <a:rPr lang="en-US" sz="2400" dirty="0"/>
              <a:t>Reflect on last week’s Mentoring Workshop:</a:t>
            </a:r>
          </a:p>
          <a:p>
            <a:pPr lvl="2"/>
            <a:r>
              <a:rPr lang="en-US" sz="2000" dirty="0"/>
              <a:t>Communication (Active Listening)</a:t>
            </a:r>
          </a:p>
          <a:p>
            <a:pPr lvl="2"/>
            <a:r>
              <a:rPr lang="en-US" sz="2000" dirty="0"/>
              <a:t>Expectations (Alignment)</a:t>
            </a:r>
          </a:p>
          <a:p>
            <a:pPr lvl="2"/>
            <a:r>
              <a:rPr lang="en-US" sz="2000" dirty="0"/>
              <a:t>Collaborative Strategies (Set &amp; Meet goals)</a:t>
            </a:r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0">
              <a:buClr>
                <a:srgbClr val="93A299"/>
              </a:buClr>
            </a:pPr>
            <a: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  <a:t>Incredible opportunity </a:t>
            </a:r>
          </a:p>
          <a:p>
            <a:pPr lvl="2"/>
            <a:endParaRPr lang="en-US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3B2236-F04F-AF22-BA98-A8FFDE48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21105D-8740-E415-FFF0-E74B227ADC97}"/>
              </a:ext>
            </a:extLst>
          </p:cNvPr>
          <p:cNvSpPr txBox="1">
            <a:spLocks/>
          </p:cNvSpPr>
          <p:nvPr/>
        </p:nvSpPr>
        <p:spPr>
          <a:xfrm>
            <a:off x="577850" y="5603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b="1">
                <a:solidFill>
                  <a:srgbClr val="0070C0"/>
                </a:solidFill>
              </a:rPr>
              <a:t>I</a:t>
            </a:r>
            <a:r>
              <a:rPr lang="en-US" sz="2400"/>
              <a:t>ndividual </a:t>
            </a:r>
            <a:r>
              <a:rPr lang="en-US" sz="2400" b="1">
                <a:solidFill>
                  <a:srgbClr val="0070C0"/>
                </a:solidFill>
              </a:rPr>
              <a:t>D</a:t>
            </a:r>
            <a:r>
              <a:rPr lang="en-US" sz="2400"/>
              <a:t>evelopment </a:t>
            </a:r>
            <a:r>
              <a:rPr lang="en-US" sz="2400" b="1">
                <a:solidFill>
                  <a:srgbClr val="0070C0"/>
                </a:solidFill>
              </a:rPr>
              <a:t>P</a:t>
            </a:r>
            <a:r>
              <a:rPr lang="en-US" sz="2400"/>
              <a:t>lan</a:t>
            </a:r>
            <a:br>
              <a:rPr lang="en-US" sz="2400"/>
            </a:br>
            <a:r>
              <a:rPr lang="en-US" sz="2400"/>
              <a:t>A </a:t>
            </a:r>
            <a:r>
              <a:rPr lang="en-US" sz="2400">
                <a:solidFill>
                  <a:srgbClr val="FF0000"/>
                </a:solidFill>
              </a:rPr>
              <a:t>Collaborative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>Mentor-Mentee Venture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9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72"/>
    </mc:Choice>
    <mc:Fallback xmlns="">
      <p:transition spd="slow" advTm="119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tackle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38" y="2362200"/>
            <a:ext cx="8534400" cy="2057400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I. </a:t>
            </a: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Focus on developing and cultivating </a:t>
            </a:r>
          </a:p>
          <a:p>
            <a:pPr marL="114300" indent="0">
              <a:buNone/>
            </a:pPr>
            <a:r>
              <a:rPr lang="en-US" sz="28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research-specific skills and traits.</a:t>
            </a:r>
          </a:p>
          <a:p>
            <a:pPr marL="114300" indent="0">
              <a:buNone/>
            </a:pPr>
            <a:endParaRPr lang="en-US" sz="2800" i="1" dirty="0">
              <a:solidFill>
                <a:schemeClr val="accent6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II. Individual development plans (IDPs).</a:t>
            </a:r>
          </a:p>
          <a:p>
            <a:endParaRPr lang="en-US" sz="2800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III.  How to explore?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D83A4-6FDA-6B46-8902-869397BCF12D}"/>
              </a:ext>
            </a:extLst>
          </p:cNvPr>
          <p:cNvSpPr txBox="1"/>
          <p:nvPr/>
        </p:nvSpPr>
        <p:spPr>
          <a:xfrm>
            <a:off x="4419600" y="5562600"/>
            <a:ext cx="3081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can I explore?</a:t>
            </a:r>
          </a:p>
        </p:txBody>
      </p:sp>
    </p:spTree>
    <p:extLst>
      <p:ext uri="{BB962C8B-B14F-4D97-AF65-F5344CB8AC3E}">
        <p14:creationId xmlns:p14="http://schemas.microsoft.com/office/powerpoint/2010/main" val="21243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A84B0D-B93D-DD70-54A9-6CF6152C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6" y="359347"/>
            <a:ext cx="848658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F8E71B-2E15-D45B-6735-63545BC22CBE}"/>
              </a:ext>
            </a:extLst>
          </p:cNvPr>
          <p:cNvSpPr txBox="1"/>
          <p:nvPr/>
        </p:nvSpPr>
        <p:spPr>
          <a:xfrm>
            <a:off x="380000" y="6070258"/>
            <a:ext cx="838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The evidence is you can and should explore what </a:t>
            </a:r>
            <a:r>
              <a:rPr lang="en-US" b="1" dirty="0">
                <a:latin typeface="Arial"/>
                <a:cs typeface="Arial"/>
              </a:rPr>
              <a:t>you</a:t>
            </a:r>
            <a:r>
              <a:rPr lang="en-US" dirty="0">
                <a:latin typeface="Arial"/>
                <a:cs typeface="Arial"/>
              </a:rPr>
              <a:t> want.</a:t>
            </a:r>
          </a:p>
        </p:txBody>
      </p:sp>
    </p:spTree>
    <p:extLst>
      <p:ext uri="{BB962C8B-B14F-4D97-AF65-F5344CB8AC3E}">
        <p14:creationId xmlns:p14="http://schemas.microsoft.com/office/powerpoint/2010/main" val="27584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4"/>
    </mc:Choice>
    <mc:Fallback xmlns="">
      <p:transition spd="slow" advTm="42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tackle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905000"/>
            <a:ext cx="8534400" cy="2209800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I.   Focus on developing and/or cultivating research-specific skills and traits.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t>II.  Individual development plans (IDPs).</a:t>
            </a:r>
          </a:p>
          <a:p>
            <a:r>
              <a:rPr lang="en-US" sz="2800" b="1" dirty="0">
                <a:solidFill>
                  <a:srgbClr val="0000FF"/>
                </a:solidFill>
                <a:latin typeface="Helvetica"/>
                <a:cs typeface="Helvetica"/>
              </a:rPr>
              <a:t>III. </a:t>
            </a:r>
            <a:r>
              <a:rPr lang="en-US" sz="2800" b="1" i="1" dirty="0">
                <a:solidFill>
                  <a:srgbClr val="0000FF"/>
                </a:solidFill>
                <a:latin typeface="Helvetica"/>
                <a:cs typeface="Helvetica"/>
              </a:rPr>
              <a:t>How can I explore?</a:t>
            </a:r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A676F5-A452-434B-8BE8-41C681E8800F}"/>
              </a:ext>
            </a:extLst>
          </p:cNvPr>
          <p:cNvSpPr/>
          <p:nvPr/>
        </p:nvSpPr>
        <p:spPr>
          <a:xfrm>
            <a:off x="1524000" y="441960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BGS certificate programs (today)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* Student groups (you’ve met ‘</a:t>
            </a:r>
            <a:r>
              <a:rPr lang="en-US" sz="3200" dirty="0" err="1">
                <a:solidFill>
                  <a:srgbClr val="6C271B"/>
                </a:solidFill>
                <a:latin typeface="Helvetica"/>
                <a:cs typeface="Helvetica"/>
              </a:rPr>
              <a:t>em</a:t>
            </a: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!!)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994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97"/>
    </mc:Choice>
    <mc:Fallback xmlns="">
      <p:transition spd="slow" advTm="4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FD662-F2D9-07E1-71F8-96EFD678A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7D3D-00DC-ED65-EE0F-B7ECDB4E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Symposium!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F524D-FD34-8088-5E6E-2AC2B7789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64506"/>
            <a:ext cx="7772400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9B5A-5346-3457-E7F2-6D625D15ECC9}"/>
              </a:ext>
            </a:extLst>
          </p:cNvPr>
          <p:cNvSpPr txBox="1"/>
          <p:nvPr/>
        </p:nvSpPr>
        <p:spPr>
          <a:xfrm>
            <a:off x="1161835" y="5441015"/>
            <a:ext cx="6820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Alums will be here to discuss their paths and choices.</a:t>
            </a:r>
          </a:p>
          <a:p>
            <a:r>
              <a:rPr lang="en-US" dirty="0"/>
              <a:t>	https://</a:t>
            </a:r>
            <a:r>
              <a:rPr lang="en-US" dirty="0" err="1"/>
              <a:t>www.med.upenn.edu</a:t>
            </a:r>
            <a:r>
              <a:rPr lang="en-US" dirty="0"/>
              <a:t>/bgs-at-40/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165F2-5E4F-0DC3-17A0-DF36CBFEF2FB}"/>
              </a:ext>
            </a:extLst>
          </p:cNvPr>
          <p:cNvSpPr txBox="1"/>
          <p:nvPr/>
        </p:nvSpPr>
        <p:spPr>
          <a:xfrm>
            <a:off x="877399" y="1937294"/>
            <a:ext cx="738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year </a:t>
            </a:r>
            <a:r>
              <a:rPr lang="en-US" dirty="0">
                <a:sym typeface="Wingdings" pitchFamily="2" charset="2"/>
              </a:rPr>
              <a:t> Symposium for the 40</a:t>
            </a:r>
            <a:r>
              <a:rPr lang="en-US" baseline="30000" dirty="0">
                <a:sym typeface="Wingdings" pitchFamily="2" charset="2"/>
              </a:rPr>
              <a:t>th</a:t>
            </a:r>
            <a:r>
              <a:rPr lang="en-US" dirty="0">
                <a:sym typeface="Wingdings" pitchFamily="2" charset="2"/>
              </a:rPr>
              <a:t> Anniversary of BGS!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1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5A16-6933-AC46-A92F-CFB4D267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68" y="381000"/>
            <a:ext cx="6824663" cy="779859"/>
          </a:xfrm>
        </p:spPr>
        <p:txBody>
          <a:bodyPr>
            <a:noAutofit/>
          </a:bodyPr>
          <a:lstStyle/>
          <a:p>
            <a:br>
              <a:rPr lang="en-US" b="1" dirty="0"/>
            </a:br>
            <a:r>
              <a:rPr lang="en-US" b="1" dirty="0"/>
              <a:t>Career Paths Mentoring Program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382FEB-CDD0-B146-B1D5-E4E611E636F3}"/>
              </a:ext>
            </a:extLst>
          </p:cNvPr>
          <p:cNvSpPr txBox="1"/>
          <p:nvPr/>
        </p:nvSpPr>
        <p:spPr>
          <a:xfrm>
            <a:off x="38100" y="1674213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Designed by a BGS trainee: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prstClr val="black"/>
                </a:solidFill>
              </a:rPr>
              <a:t>Laura Ohl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FC199-65AE-1F2C-B866-E725B2B7693B}"/>
              </a:ext>
            </a:extLst>
          </p:cNvPr>
          <p:cNvSpPr txBox="1"/>
          <p:nvPr/>
        </p:nvSpPr>
        <p:spPr>
          <a:xfrm>
            <a:off x="4325581" y="1772665"/>
            <a:ext cx="4047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black"/>
                </a:solidFill>
              </a:rPr>
              <a:t>Current Program Leaders: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94DB5B1-771A-744C-90D6-942EA576F52D}"/>
              </a:ext>
            </a:extLst>
          </p:cNvPr>
          <p:cNvSpPr/>
          <p:nvPr/>
        </p:nvSpPr>
        <p:spPr>
          <a:xfrm rot="13211006">
            <a:off x="8278696" y="5677879"/>
            <a:ext cx="342088" cy="742950"/>
          </a:xfrm>
          <a:prstGeom prst="upArrow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CD5C00-3C7B-E675-E214-FC98B58BD1F5}"/>
              </a:ext>
            </a:extLst>
          </p:cNvPr>
          <p:cNvSpPr txBox="1"/>
          <p:nvPr/>
        </p:nvSpPr>
        <p:spPr>
          <a:xfrm>
            <a:off x="494476" y="6274242"/>
            <a:ext cx="8116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www.med.upenn.edu</a:t>
            </a:r>
            <a:r>
              <a:rPr lang="en-US" sz="1600" dirty="0"/>
              <a:t>/</a:t>
            </a:r>
            <a:r>
              <a:rPr lang="en-US" sz="1600" dirty="0" err="1"/>
              <a:t>bgs</a:t>
            </a:r>
            <a:r>
              <a:rPr lang="en-US" sz="1600" dirty="0"/>
              <a:t>/career-paths-mentorship-program-with-</a:t>
            </a:r>
            <a:r>
              <a:rPr lang="en-US" sz="1600" dirty="0" err="1"/>
              <a:t>bgs</a:t>
            </a:r>
            <a:r>
              <a:rPr lang="en-US" sz="1600" dirty="0"/>
              <a:t>-</a:t>
            </a:r>
            <a:r>
              <a:rPr lang="en-US" sz="1600" dirty="0" err="1"/>
              <a:t>alumni.html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9DCAD-24C7-27D5-41D7-20332CA192D4}"/>
              </a:ext>
            </a:extLst>
          </p:cNvPr>
          <p:cNvSpPr txBox="1"/>
          <p:nvPr/>
        </p:nvSpPr>
        <p:spPr>
          <a:xfrm>
            <a:off x="285309" y="3161608"/>
            <a:ext cx="38029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Frequent and long-lasting interactions between trainees and alumni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Networking and professional development including relationship building, teamwork, and mentoring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Expose students to diverse career paths through alumni experiences  </a:t>
            </a:r>
          </a:p>
        </p:txBody>
      </p:sp>
      <p:sp>
        <p:nvSpPr>
          <p:cNvPr id="12" name="Google Shape;61;p14">
            <a:extLst>
              <a:ext uri="{FF2B5EF4-FFF2-40B4-BE49-F238E27FC236}">
                <a16:creationId xmlns:a16="http://schemas.microsoft.com/office/drawing/2014/main" id="{92F898B0-2560-B32A-D418-3C25747B2609}"/>
              </a:ext>
            </a:extLst>
          </p:cNvPr>
          <p:cNvSpPr txBox="1">
            <a:spLocks/>
          </p:cNvSpPr>
          <p:nvPr/>
        </p:nvSpPr>
        <p:spPr>
          <a:xfrm>
            <a:off x="381000" y="2588908"/>
            <a:ext cx="361152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</a:rPr>
              <a:t>Program Goals</a:t>
            </a:r>
          </a:p>
        </p:txBody>
      </p:sp>
      <p:pic>
        <p:nvPicPr>
          <p:cNvPr id="13" name="Picture 2" descr="Profile photo of Julia Gardner">
            <a:extLst>
              <a:ext uri="{FF2B5EF4-FFF2-40B4-BE49-F238E27FC236}">
                <a16:creationId xmlns:a16="http://schemas.microsoft.com/office/drawing/2014/main" id="{B44FFEB8-BC96-8BD9-216D-C87302A52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3545" r="21690" b="26173"/>
          <a:stretch/>
        </p:blipFill>
        <p:spPr bwMode="auto">
          <a:xfrm>
            <a:off x="7618526" y="2209800"/>
            <a:ext cx="992074" cy="11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erson in a blue shirt&#10;&#10;AI-generated content may be incorrect.">
            <a:extLst>
              <a:ext uri="{FF2B5EF4-FFF2-40B4-BE49-F238E27FC236}">
                <a16:creationId xmlns:a16="http://schemas.microsoft.com/office/drawing/2014/main" id="{E866866D-FD0A-0C4D-4A3D-9814EDBEB9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31" t="3504" r="4833" b="12817"/>
          <a:stretch/>
        </p:blipFill>
        <p:spPr>
          <a:xfrm>
            <a:off x="4768458" y="2301103"/>
            <a:ext cx="943867" cy="1058124"/>
          </a:xfrm>
          <a:prstGeom prst="rect">
            <a:avLst/>
          </a:prstGeom>
        </p:spPr>
      </p:pic>
      <p:sp>
        <p:nvSpPr>
          <p:cNvPr id="16" name="Google Shape;79;p15">
            <a:extLst>
              <a:ext uri="{FF2B5EF4-FFF2-40B4-BE49-F238E27FC236}">
                <a16:creationId xmlns:a16="http://schemas.microsoft.com/office/drawing/2014/main" id="{1145B80C-FA07-179B-B843-95E50625FBC0}"/>
              </a:ext>
            </a:extLst>
          </p:cNvPr>
          <p:cNvSpPr txBox="1"/>
          <p:nvPr/>
        </p:nvSpPr>
        <p:spPr>
          <a:xfrm>
            <a:off x="4768458" y="3523014"/>
            <a:ext cx="4143000" cy="788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Emily: </a:t>
            </a: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/>
              </a:rPr>
              <a:t>Emily.Daley1@pennmedicine.upenn.edu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Julia: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/>
              </a:rPr>
              <a:t>Julia.Gardner@Pennmedicine.upenn.edu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CPMP general email: </a:t>
            </a: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8"/>
              </a:rPr>
              <a:t>pennbgscpmp@gmail.com</a:t>
            </a: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" name="Picture 1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F676619-F91F-3278-A7B2-A9B871176DE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020" t="6693" r="7851" b="4458"/>
          <a:stretch/>
        </p:blipFill>
        <p:spPr>
          <a:xfrm>
            <a:off x="6172200" y="4673637"/>
            <a:ext cx="1173125" cy="1238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15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49"/>
    </mc:Choice>
    <mc:Fallback xmlns="">
      <p:transition spd="slow" advTm="51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D7F8E-1F24-F0D4-C4E1-C83DEC60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1038-BA8F-12AB-0D66-819AE956C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68" y="381000"/>
            <a:ext cx="6824663" cy="779859"/>
          </a:xfrm>
        </p:spPr>
        <p:txBody>
          <a:bodyPr>
            <a:noAutofit/>
          </a:bodyPr>
          <a:lstStyle/>
          <a:p>
            <a:br>
              <a:rPr lang="en-US" b="1" dirty="0"/>
            </a:br>
            <a:r>
              <a:rPr lang="en-US" b="1" dirty="0"/>
              <a:t>Career Paths Mentoring Program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ED5856-570C-C25F-DE1D-FF105247AE0D}"/>
              </a:ext>
            </a:extLst>
          </p:cNvPr>
          <p:cNvSpPr txBox="1"/>
          <p:nvPr/>
        </p:nvSpPr>
        <p:spPr>
          <a:xfrm>
            <a:off x="6248400" y="4718220"/>
            <a:ext cx="2038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</a:rPr>
              <a:t>Sign Up: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C00000"/>
                </a:solidFill>
              </a:rPr>
              <a:t>October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BDE0A-082C-82D9-7CEA-DA2795E92EDA}"/>
              </a:ext>
            </a:extLst>
          </p:cNvPr>
          <p:cNvSpPr txBox="1"/>
          <p:nvPr/>
        </p:nvSpPr>
        <p:spPr>
          <a:xfrm>
            <a:off x="494476" y="6274242"/>
            <a:ext cx="8116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www.med.upenn.edu</a:t>
            </a:r>
            <a:r>
              <a:rPr lang="en-US" sz="1600" dirty="0"/>
              <a:t>/</a:t>
            </a:r>
            <a:r>
              <a:rPr lang="en-US" sz="1600" dirty="0" err="1"/>
              <a:t>bgs</a:t>
            </a:r>
            <a:r>
              <a:rPr lang="en-US" sz="1600" dirty="0"/>
              <a:t>/career-paths-mentorship-program-with-</a:t>
            </a:r>
            <a:r>
              <a:rPr lang="en-US" sz="1600" dirty="0" err="1"/>
              <a:t>bgs</a:t>
            </a:r>
            <a:r>
              <a:rPr lang="en-US" sz="1600" dirty="0"/>
              <a:t>-</a:t>
            </a:r>
            <a:r>
              <a:rPr lang="en-US" sz="1600" dirty="0" err="1"/>
              <a:t>alumni.html</a:t>
            </a:r>
            <a:endParaRPr lang="en-US" sz="1600" dirty="0"/>
          </a:p>
        </p:txBody>
      </p:sp>
      <p:pic>
        <p:nvPicPr>
          <p:cNvPr id="13" name="Picture 2" descr="Profile photo of Julia Gardner">
            <a:extLst>
              <a:ext uri="{FF2B5EF4-FFF2-40B4-BE49-F238E27FC236}">
                <a16:creationId xmlns:a16="http://schemas.microsoft.com/office/drawing/2014/main" id="{8CAC7E45-A16D-BFD8-1304-7E3C863679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3545" r="21690" b="26173"/>
          <a:stretch/>
        </p:blipFill>
        <p:spPr bwMode="auto">
          <a:xfrm>
            <a:off x="7551464" y="1655923"/>
            <a:ext cx="992074" cy="11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erson in a blue shirt&#10;&#10;AI-generated content may be incorrect.">
            <a:extLst>
              <a:ext uri="{FF2B5EF4-FFF2-40B4-BE49-F238E27FC236}">
                <a16:creationId xmlns:a16="http://schemas.microsoft.com/office/drawing/2014/main" id="{3A1E6B10-8D0D-0D44-BFE3-5E46E0C79C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31" t="3504" r="4833" b="12817"/>
          <a:stretch/>
        </p:blipFill>
        <p:spPr>
          <a:xfrm>
            <a:off x="5317894" y="1656141"/>
            <a:ext cx="943867" cy="1058124"/>
          </a:xfrm>
          <a:prstGeom prst="rect">
            <a:avLst/>
          </a:prstGeom>
        </p:spPr>
      </p:pic>
      <p:sp>
        <p:nvSpPr>
          <p:cNvPr id="16" name="Google Shape;79;p15">
            <a:extLst>
              <a:ext uri="{FF2B5EF4-FFF2-40B4-BE49-F238E27FC236}">
                <a16:creationId xmlns:a16="http://schemas.microsoft.com/office/drawing/2014/main" id="{8CD19C16-7E1E-D41D-5658-481B3CE6F1FD}"/>
              </a:ext>
            </a:extLst>
          </p:cNvPr>
          <p:cNvSpPr txBox="1"/>
          <p:nvPr/>
        </p:nvSpPr>
        <p:spPr>
          <a:xfrm>
            <a:off x="5056535" y="2827477"/>
            <a:ext cx="4143000" cy="12030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Emily: </a:t>
            </a: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/>
              </a:rPr>
              <a:t>Emily.Daley1@pennmedicine.upenn.edu</a:t>
            </a:r>
            <a:endParaRPr kumimoji="0" lang="en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Julia: 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/>
              </a:rPr>
              <a:t>Julia.Gardner@Pennmedicine.upenn.edu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CPMP general email: </a:t>
            </a: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8"/>
              </a:rPr>
              <a:t>pennbgscpmp@gmail.com</a:t>
            </a:r>
            <a:r>
              <a:rPr kumimoji="0" lang="e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D934608E-7C05-0CA4-7DEC-134B8E5F3244}"/>
              </a:ext>
            </a:extLst>
          </p:cNvPr>
          <p:cNvSpPr txBox="1">
            <a:spLocks/>
          </p:cNvSpPr>
          <p:nvPr/>
        </p:nvSpPr>
        <p:spPr>
          <a:xfrm>
            <a:off x="524181" y="1717990"/>
            <a:ext cx="339197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</a:rPr>
              <a:t>How does it work?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00A18-CF1A-664A-2414-35E0AA041D4E}"/>
              </a:ext>
            </a:extLst>
          </p:cNvPr>
          <p:cNvSpPr txBox="1"/>
          <p:nvPr/>
        </p:nvSpPr>
        <p:spPr>
          <a:xfrm>
            <a:off x="224298" y="2256332"/>
            <a:ext cx="42815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Students are matched with BGS alumni in a small-group format. Matching is based on student interest survey. 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Student/alumni groups meet once per month via zoom from November – May 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Students come prepared with questions each month and alumni share career advice, networks, and experiences</a:t>
            </a:r>
          </a:p>
        </p:txBody>
      </p:sp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9ED131E-3441-DCB5-1053-70CE49716B8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8020" t="6693" r="7851" b="4458"/>
          <a:stretch/>
        </p:blipFill>
        <p:spPr>
          <a:xfrm>
            <a:off x="5056535" y="4672796"/>
            <a:ext cx="1173125" cy="12389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387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49"/>
    </mc:Choice>
    <mc:Fallback>
      <p:transition spd="slow" advTm="51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MyriaD</a:t>
            </a:r>
            <a:r>
              <a:rPr lang="en-US" dirty="0"/>
              <a:t> other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 marL="114300" indent="0">
              <a:buNone/>
            </a:pPr>
            <a:endParaRPr lang="en-US" b="1" i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Graduate group-specific workshops</a:t>
            </a:r>
          </a:p>
          <a:p>
            <a:endParaRPr lang="en-US" b="1" i="1" dirty="0">
              <a:solidFill>
                <a:srgbClr val="0000FF"/>
              </a:solidFill>
              <a:latin typeface="Helvetica"/>
              <a:cs typeface="Helvetica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Training grant-specific workshops</a:t>
            </a:r>
          </a:p>
          <a:p>
            <a:pPr marL="685800" lvl="2" indent="0">
              <a:buNone/>
            </a:pPr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Center for Teaching and Learning</a:t>
            </a:r>
            <a:r>
              <a:rPr lang="en-US" dirty="0">
                <a:solidFill>
                  <a:srgbClr val="6C271B"/>
                </a:solidFill>
                <a:latin typeface="Helvetica"/>
                <a:cs typeface="Helvetica"/>
              </a:rPr>
              <a:t>: CTL Teaching Certificate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b="1" i="1" dirty="0">
                <a:solidFill>
                  <a:srgbClr val="0000FF"/>
                </a:solidFill>
                <a:latin typeface="Helvetica"/>
                <a:cs typeface="Helvetica"/>
              </a:rPr>
              <a:t>Penn Center for Innovation</a:t>
            </a:r>
            <a:r>
              <a:rPr lang="en-US" dirty="0">
                <a:solidFill>
                  <a:srgbClr val="6C271B"/>
                </a:solidFill>
                <a:latin typeface="Helvetica"/>
                <a:cs typeface="Helvetica"/>
              </a:rPr>
              <a:t>: PCI Fellows Program</a:t>
            </a:r>
          </a:p>
          <a:p>
            <a:pPr lvl="1"/>
            <a:r>
              <a:rPr lang="en-US" dirty="0">
                <a:solidFill>
                  <a:srgbClr val="6C271B"/>
                </a:solidFill>
                <a:latin typeface="Helvetica"/>
                <a:cs typeface="Helvetica"/>
              </a:rPr>
              <a:t>https://</a:t>
            </a:r>
            <a:r>
              <a:rPr lang="en-US" dirty="0" err="1">
                <a:solidFill>
                  <a:srgbClr val="6C271B"/>
                </a:solidFill>
                <a:latin typeface="Helvetica"/>
                <a:cs typeface="Helvetica"/>
              </a:rPr>
              <a:t>pci.upenn.edu</a:t>
            </a:r>
            <a:r>
              <a:rPr lang="en-US" dirty="0">
                <a:solidFill>
                  <a:srgbClr val="6C271B"/>
                </a:solidFill>
                <a:latin typeface="Helvetica"/>
                <a:cs typeface="Helvetica"/>
              </a:rPr>
              <a:t>/</a:t>
            </a:r>
            <a:r>
              <a:rPr lang="en-US" dirty="0" err="1">
                <a:solidFill>
                  <a:srgbClr val="6C271B"/>
                </a:solidFill>
                <a:latin typeface="Helvetica"/>
                <a:cs typeface="Helvetica"/>
              </a:rPr>
              <a:t>pci</a:t>
            </a:r>
            <a:r>
              <a:rPr lang="en-US" dirty="0">
                <a:solidFill>
                  <a:srgbClr val="6C271B"/>
                </a:solidFill>
                <a:latin typeface="Helvetica"/>
                <a:cs typeface="Helvetica"/>
              </a:rPr>
              <a:t>-fellows/</a:t>
            </a:r>
          </a:p>
        </p:txBody>
      </p:sp>
    </p:spTree>
    <p:extLst>
      <p:ext uri="{BB962C8B-B14F-4D97-AF65-F5344CB8AC3E}">
        <p14:creationId xmlns:p14="http://schemas.microsoft.com/office/powerpoint/2010/main" val="389387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6"/>
    </mc:Choice>
    <mc:Fallback xmlns="">
      <p:transition spd="slow" advTm="1090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90515-5A9D-BD40-92CA-01B6DEBD2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" y="1752600"/>
            <a:ext cx="8305800" cy="49003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1A5A16-6933-AC46-A92F-CFB4D267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7988"/>
            <a:ext cx="9099550" cy="1039812"/>
          </a:xfrm>
        </p:spPr>
        <p:txBody>
          <a:bodyPr>
            <a:noAutofit/>
          </a:bodyPr>
          <a:lstStyle/>
          <a:p>
            <a:r>
              <a:rPr lang="en-US" sz="3200" dirty="0"/>
              <a:t>BGS </a:t>
            </a:r>
            <a:r>
              <a:rPr lang="en-US" sz="3200" b="1" dirty="0"/>
              <a:t>Career development</a:t>
            </a:r>
            <a:br>
              <a:rPr lang="en-US" sz="3200" b="1" dirty="0"/>
            </a:br>
            <a:r>
              <a:rPr lang="en-US" sz="3200" b="1" dirty="0"/>
              <a:t>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B1B03-7494-9D4F-9B1A-9FF3DF432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52" y="762000"/>
            <a:ext cx="1295400" cy="1295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B18CBC-8CD0-9D46-BDA7-CDC61EBE5399}"/>
              </a:ext>
            </a:extLst>
          </p:cNvPr>
          <p:cNvSpPr/>
          <p:nvPr/>
        </p:nvSpPr>
        <p:spPr>
          <a:xfrm>
            <a:off x="234224" y="1290935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(DiNardo, Jackson, </a:t>
            </a:r>
            <a:r>
              <a:rPr lang="en-US" sz="1800" dirty="0" err="1">
                <a:latin typeface="Arial" charset="0"/>
                <a:cs typeface="Arial" charset="0"/>
              </a:rPr>
              <a:t>Engleka</a:t>
            </a:r>
            <a:r>
              <a:rPr lang="en-US" sz="1800" dirty="0">
                <a:latin typeface="Arial" charset="0"/>
                <a:cs typeface="Arial" charset="0"/>
              </a:rPr>
              <a:t> &amp; Cain)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94DB5B1-771A-744C-90D6-942EA576F52D}"/>
              </a:ext>
            </a:extLst>
          </p:cNvPr>
          <p:cNvSpPr/>
          <p:nvPr/>
        </p:nvSpPr>
        <p:spPr>
          <a:xfrm rot="13211006">
            <a:off x="5124448" y="2899168"/>
            <a:ext cx="609600" cy="9906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6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49"/>
    </mc:Choice>
    <mc:Fallback xmlns="">
      <p:transition spd="slow" advTm="51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5A16-6933-AC46-A92F-CFB4D267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7988"/>
            <a:ext cx="9099550" cy="1039812"/>
          </a:xfrm>
        </p:spPr>
        <p:txBody>
          <a:bodyPr>
            <a:noAutofit/>
          </a:bodyPr>
          <a:lstStyle/>
          <a:p>
            <a:r>
              <a:rPr lang="en-US" sz="3200" b="1" dirty="0"/>
              <a:t>Career development website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96479-A403-C64F-ADAD-A49813BBC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76400"/>
            <a:ext cx="2207011" cy="4974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700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7"/>
    </mc:Choice>
    <mc:Fallback xmlns="">
      <p:transition spd="slow" advTm="1526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/>
          <p:nvPr/>
        </p:nvSpPr>
        <p:spPr>
          <a:xfrm rot="-5400000" flipH="1">
            <a:off x="648088" y="-96324"/>
            <a:ext cx="2201773" cy="2933686"/>
          </a:xfrm>
          <a:prstGeom prst="flowChartOffpageConnector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42"/>
          <p:cNvSpPr txBox="1">
            <a:spLocks noGrp="1"/>
          </p:cNvSpPr>
          <p:nvPr>
            <p:ph type="ctrTitle" idx="4294967295"/>
          </p:nvPr>
        </p:nvSpPr>
        <p:spPr>
          <a:xfrm>
            <a:off x="647227" y="1101422"/>
            <a:ext cx="1764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 dirty="0">
                <a:solidFill>
                  <a:schemeClr val="lt1"/>
                </a:solidFill>
              </a:rPr>
              <a:t>Your Community … 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3874401" y="908869"/>
            <a:ext cx="443264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Engage in</a:t>
            </a:r>
            <a:r>
              <a:rPr lang="en" b="1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 Philadelphia </a:t>
            </a: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the </a:t>
            </a:r>
            <a:r>
              <a:rPr lang="en" b="1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Commonwealth of PA</a:t>
            </a:r>
            <a:endParaRPr b="1" kern="0" dirty="0">
              <a:solidFill>
                <a:srgbClr val="434343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" name="Google Shape;396;p42">
            <a:extLst>
              <a:ext uri="{FF2B5EF4-FFF2-40B4-BE49-F238E27FC236}">
                <a16:creationId xmlns:a16="http://schemas.microsoft.com/office/drawing/2014/main" id="{ACA39691-3446-4911-752D-274037557A8D}"/>
              </a:ext>
            </a:extLst>
          </p:cNvPr>
          <p:cNvSpPr txBox="1"/>
          <p:nvPr/>
        </p:nvSpPr>
        <p:spPr>
          <a:xfrm>
            <a:off x="4419600" y="2194422"/>
            <a:ext cx="3733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Register to VOTE in</a:t>
            </a:r>
            <a:r>
              <a:rPr lang="en" b="1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  PA!</a:t>
            </a:r>
            <a:endParaRPr b="1" kern="0" dirty="0">
              <a:solidFill>
                <a:srgbClr val="434343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46BBFD84-191B-8F64-0145-6016FABF8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03196"/>
            <a:ext cx="2540000" cy="2540000"/>
          </a:xfrm>
          <a:prstGeom prst="rect">
            <a:avLst/>
          </a:prstGeom>
        </p:spPr>
      </p:pic>
      <p:pic>
        <p:nvPicPr>
          <p:cNvPr id="1026" name="Picture 2" descr="Penn Science Policy and Diplomacy Group">
            <a:hlinkClick r:id="rId4"/>
            <a:extLst>
              <a:ext uri="{FF2B5EF4-FFF2-40B4-BE49-F238E27FC236}">
                <a16:creationId xmlns:a16="http://schemas.microsoft.com/office/drawing/2014/main" id="{0EC2AB01-9663-450E-8583-589F5C8D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73" y="3740836"/>
            <a:ext cx="1856955" cy="16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96;p42">
            <a:extLst>
              <a:ext uri="{FF2B5EF4-FFF2-40B4-BE49-F238E27FC236}">
                <a16:creationId xmlns:a16="http://schemas.microsoft.com/office/drawing/2014/main" id="{D667AB52-D714-E48C-0008-907301C872EA}"/>
              </a:ext>
            </a:extLst>
          </p:cNvPr>
          <p:cNvSpPr txBox="1"/>
          <p:nvPr/>
        </p:nvSpPr>
        <p:spPr>
          <a:xfrm>
            <a:off x="3985069" y="3796838"/>
            <a:ext cx="762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7200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+</a:t>
            </a:r>
            <a:endParaRPr sz="7200" b="1" kern="0" dirty="0">
              <a:solidFill>
                <a:srgbClr val="434343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A9A34D-B83C-0D26-E504-26A6AB2FE3A4}"/>
              </a:ext>
            </a:extLst>
          </p:cNvPr>
          <p:cNvSpPr/>
          <p:nvPr/>
        </p:nvSpPr>
        <p:spPr>
          <a:xfrm>
            <a:off x="1524000" y="3588436"/>
            <a:ext cx="5616851" cy="1981200"/>
          </a:xfrm>
          <a:prstGeom prst="rect">
            <a:avLst/>
          </a:pr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0"/>
      <p:bldP spid="3" grpId="0"/>
      <p:bldP spid="9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5A16-6933-AC46-A92F-CFB4D267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07988"/>
            <a:ext cx="9099550" cy="1039812"/>
          </a:xfrm>
        </p:spPr>
        <p:txBody>
          <a:bodyPr>
            <a:noAutofit/>
          </a:bodyPr>
          <a:lstStyle/>
          <a:p>
            <a:r>
              <a:rPr lang="en-US" sz="3200" b="1" dirty="0"/>
              <a:t>Career development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C71DC-A0CD-DB4C-89C3-91BAC1F83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94632"/>
            <a:ext cx="5563905" cy="2564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B16E8-5C2C-2546-880C-E2D779DC9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03882"/>
            <a:ext cx="3329531" cy="2190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84E5CF-82FF-C24A-B64A-EB685C42A650}"/>
              </a:ext>
            </a:extLst>
          </p:cNvPr>
          <p:cNvSpPr txBox="1"/>
          <p:nvPr/>
        </p:nvSpPr>
        <p:spPr>
          <a:xfrm>
            <a:off x="4648200" y="2057400"/>
            <a:ext cx="320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Informative video shorts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by Alums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1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07"/>
    </mc:Choice>
    <mc:Fallback xmlns="">
      <p:transition spd="slow" advTm="116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Bottom line: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Leverage your PhD training to make the greatest possible impact on society.</a:t>
            </a:r>
          </a:p>
          <a:p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Whatever path YOU choose, you will have the Skills and Traits to succeed.</a:t>
            </a:r>
          </a:p>
        </p:txBody>
      </p:sp>
    </p:spTree>
    <p:extLst>
      <p:ext uri="{BB962C8B-B14F-4D97-AF65-F5344CB8AC3E}">
        <p14:creationId xmlns:p14="http://schemas.microsoft.com/office/powerpoint/2010/main" val="20076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5"/>
    </mc:Choice>
    <mc:Fallback xmlns="">
      <p:transition spd="slow" advTm="3465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>
          <a:extLst>
            <a:ext uri="{FF2B5EF4-FFF2-40B4-BE49-F238E27FC236}">
              <a16:creationId xmlns:a16="http://schemas.microsoft.com/office/drawing/2014/main" id="{D0520E68-AD94-AF9B-3F83-828BBA975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>
            <a:extLst>
              <a:ext uri="{FF2B5EF4-FFF2-40B4-BE49-F238E27FC236}">
                <a16:creationId xmlns:a16="http://schemas.microsoft.com/office/drawing/2014/main" id="{2E18E745-A97D-5080-0906-B0226860CF63}"/>
              </a:ext>
            </a:extLst>
          </p:cNvPr>
          <p:cNvSpPr/>
          <p:nvPr/>
        </p:nvSpPr>
        <p:spPr>
          <a:xfrm rot="-5400000" flipH="1">
            <a:off x="648088" y="-96324"/>
            <a:ext cx="2201773" cy="2933686"/>
          </a:xfrm>
          <a:prstGeom prst="flowChartOffpageConnector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42">
            <a:extLst>
              <a:ext uri="{FF2B5EF4-FFF2-40B4-BE49-F238E27FC236}">
                <a16:creationId xmlns:a16="http://schemas.microsoft.com/office/drawing/2014/main" id="{F7DD81A5-EA7E-8816-5FD3-D8E73CFB5D6A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47227" y="1101422"/>
            <a:ext cx="17643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 dirty="0">
                <a:solidFill>
                  <a:schemeClr val="lt1"/>
                </a:solidFill>
              </a:rPr>
              <a:t>Your Community … 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396" name="Google Shape;396;p42">
            <a:extLst>
              <a:ext uri="{FF2B5EF4-FFF2-40B4-BE49-F238E27FC236}">
                <a16:creationId xmlns:a16="http://schemas.microsoft.com/office/drawing/2014/main" id="{04B752AD-4D47-C5E8-1F4A-A565160C8654}"/>
              </a:ext>
            </a:extLst>
          </p:cNvPr>
          <p:cNvSpPr txBox="1"/>
          <p:nvPr/>
        </p:nvSpPr>
        <p:spPr>
          <a:xfrm>
            <a:off x="3874401" y="908869"/>
            <a:ext cx="443264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Engage in</a:t>
            </a:r>
            <a:r>
              <a:rPr lang="en" b="1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 Philadelphia </a:t>
            </a: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the </a:t>
            </a:r>
            <a:r>
              <a:rPr lang="en" b="1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Commonwealth of PA</a:t>
            </a:r>
            <a:endParaRPr b="1" kern="0" dirty="0">
              <a:solidFill>
                <a:srgbClr val="434343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3" name="Google Shape;396;p42">
            <a:extLst>
              <a:ext uri="{FF2B5EF4-FFF2-40B4-BE49-F238E27FC236}">
                <a16:creationId xmlns:a16="http://schemas.microsoft.com/office/drawing/2014/main" id="{089809E9-6E1A-8F56-5766-F4BEEB0FE688}"/>
              </a:ext>
            </a:extLst>
          </p:cNvPr>
          <p:cNvSpPr txBox="1"/>
          <p:nvPr/>
        </p:nvSpPr>
        <p:spPr>
          <a:xfrm>
            <a:off x="4419600" y="2194422"/>
            <a:ext cx="3733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Register to VOTE in</a:t>
            </a:r>
            <a:r>
              <a:rPr lang="en" b="1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  PA!</a:t>
            </a:r>
            <a:endParaRPr b="1" kern="0" dirty="0">
              <a:solidFill>
                <a:srgbClr val="434343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203FAC84-6BF1-E150-5D49-A12B813A8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03196"/>
            <a:ext cx="2540000" cy="2540000"/>
          </a:xfrm>
          <a:prstGeom prst="rect">
            <a:avLst/>
          </a:prstGeom>
        </p:spPr>
      </p:pic>
      <p:pic>
        <p:nvPicPr>
          <p:cNvPr id="1026" name="Picture 2" descr="Penn Science Policy and Diplomacy Group">
            <a:hlinkClick r:id="rId4"/>
            <a:extLst>
              <a:ext uri="{FF2B5EF4-FFF2-40B4-BE49-F238E27FC236}">
                <a16:creationId xmlns:a16="http://schemas.microsoft.com/office/drawing/2014/main" id="{098D1D4D-A8D9-49DD-F5D2-94DDE3CB1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73" y="3740836"/>
            <a:ext cx="1856955" cy="167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96;p42">
            <a:extLst>
              <a:ext uri="{FF2B5EF4-FFF2-40B4-BE49-F238E27FC236}">
                <a16:creationId xmlns:a16="http://schemas.microsoft.com/office/drawing/2014/main" id="{1A37708D-15FC-9386-EBD4-FE2A75583357}"/>
              </a:ext>
            </a:extLst>
          </p:cNvPr>
          <p:cNvSpPr txBox="1"/>
          <p:nvPr/>
        </p:nvSpPr>
        <p:spPr>
          <a:xfrm>
            <a:off x="3985069" y="3796838"/>
            <a:ext cx="7620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7200" kern="0" dirty="0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rPr>
              <a:t>+</a:t>
            </a:r>
            <a:endParaRPr sz="7200" b="1" kern="0" dirty="0">
              <a:solidFill>
                <a:srgbClr val="434343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670F99-7019-6F74-741E-FA1E6CCDC1D6}"/>
              </a:ext>
            </a:extLst>
          </p:cNvPr>
          <p:cNvSpPr/>
          <p:nvPr/>
        </p:nvSpPr>
        <p:spPr>
          <a:xfrm>
            <a:off x="1524000" y="3588436"/>
            <a:ext cx="5616851" cy="1981200"/>
          </a:xfrm>
          <a:prstGeom prst="rect">
            <a:avLst/>
          </a:prstGeom>
          <a:noFill/>
          <a:ln w="571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10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beauty: it’s a cycle!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executing ‘GOOD’ science …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667000"/>
            <a:ext cx="2425700" cy="2565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1E8560-24B2-7541-B748-3236E43C40F0}"/>
              </a:ext>
            </a:extLst>
          </p:cNvPr>
          <p:cNvSpPr/>
          <p:nvPr/>
        </p:nvSpPr>
        <p:spPr>
          <a:xfrm>
            <a:off x="588060" y="2309864"/>
            <a:ext cx="6498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creating your ‘professional’ self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333402" y="4110335"/>
            <a:ext cx="184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You are here</a:t>
            </a:r>
            <a:endParaRPr lang="en-US" dirty="0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5089500" y="4362815"/>
            <a:ext cx="2446135" cy="137639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AB3F6-5A4E-144D-B782-10CA7E33A1B9}"/>
              </a:ext>
            </a:extLst>
          </p:cNvPr>
          <p:cNvSpPr/>
          <p:nvPr/>
        </p:nvSpPr>
        <p:spPr>
          <a:xfrm>
            <a:off x="394321" y="3400036"/>
            <a:ext cx="5385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You </a:t>
            </a:r>
            <a:r>
              <a:rPr lang="en-US" b="1" u="sng" dirty="0"/>
              <a:t>become</a:t>
            </a:r>
            <a:r>
              <a:rPr lang="en-US" b="1" dirty="0"/>
              <a:t> the shoulders to stand on!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0F340-861F-BF4C-A386-9E2EF7CF1518}"/>
              </a:ext>
            </a:extLst>
          </p:cNvPr>
          <p:cNvSpPr txBox="1"/>
          <p:nvPr/>
        </p:nvSpPr>
        <p:spPr>
          <a:xfrm>
            <a:off x="557580" y="4602480"/>
            <a:ext cx="32159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Carry out research done:</a:t>
            </a:r>
          </a:p>
          <a:p>
            <a:pPr algn="ctr"/>
            <a:r>
              <a:rPr lang="en-US" b="1" dirty="0"/>
              <a:t>Responsibly</a:t>
            </a:r>
          </a:p>
          <a:p>
            <a:pPr algn="ctr"/>
            <a:r>
              <a:rPr lang="en-US" b="1" dirty="0"/>
              <a:t>Reproducibly</a:t>
            </a:r>
          </a:p>
          <a:p>
            <a:pPr algn="ctr"/>
            <a:r>
              <a:rPr lang="en-US" b="1" dirty="0"/>
              <a:t>&amp; with Rigor!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0DC9E9-D118-7355-F880-408E838A43FC}"/>
              </a:ext>
            </a:extLst>
          </p:cNvPr>
          <p:cNvSpPr/>
          <p:nvPr/>
        </p:nvSpPr>
        <p:spPr>
          <a:xfrm>
            <a:off x="387790" y="607899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Today:  To what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purpose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t> will you put that PhD?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8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21"/>
    </mc:Choice>
    <mc:Fallback xmlns="">
      <p:transition spd="slow" advTm="40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EB18345-971F-C337-7C2A-227352CB5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BD1830-EAF2-1DB2-8E6A-3A561933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476A0-6CA1-3C37-F4F7-C064920D5D41}"/>
              </a:ext>
            </a:extLst>
          </p:cNvPr>
          <p:cNvSpPr txBox="1"/>
          <p:nvPr/>
        </p:nvSpPr>
        <p:spPr>
          <a:xfrm>
            <a:off x="228600" y="838200"/>
            <a:ext cx="21739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Compiled 2024;</a:t>
            </a:r>
          </a:p>
          <a:p>
            <a:pPr algn="ctr"/>
            <a:r>
              <a:rPr lang="en-US" dirty="0"/>
              <a:t>Data to 2018</a:t>
            </a:r>
          </a:p>
        </p:txBody>
      </p:sp>
    </p:spTree>
    <p:extLst>
      <p:ext uri="{BB962C8B-B14F-4D97-AF65-F5344CB8AC3E}">
        <p14:creationId xmlns:p14="http://schemas.microsoft.com/office/powerpoint/2010/main" val="13844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84"/>
    </mc:Choice>
    <mc:Fallback xmlns="">
      <p:transition spd="slow" advTm="4278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tackle career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38" y="2362200"/>
            <a:ext cx="8534400" cy="2057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I.  C</a:t>
            </a:r>
            <a:r>
              <a:rPr lang="en-US" sz="2800" i="1" dirty="0">
                <a:solidFill>
                  <a:schemeClr val="tx1"/>
                </a:solidFill>
                <a:latin typeface="Helvetica"/>
                <a:cs typeface="Helvetica"/>
              </a:rPr>
              <a:t>ultivating research-specific skills and traits.</a:t>
            </a:r>
          </a:p>
          <a:p>
            <a:pPr marL="114300" indent="0">
              <a:buNone/>
            </a:pPr>
            <a:endParaRPr lang="en-US" sz="2800" i="1" dirty="0">
              <a:solidFill>
                <a:schemeClr val="tx1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II.  Using an Individual Development Plan (IDP).</a:t>
            </a:r>
          </a:p>
          <a:p>
            <a:endParaRPr lang="en-US" sz="2800" dirty="0">
              <a:solidFill>
                <a:srgbClr val="6C271B"/>
              </a:solidFill>
              <a:latin typeface="Helvetica"/>
              <a:cs typeface="Helvetica"/>
            </a:endParaRPr>
          </a:p>
          <a:p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III.  How to explore career options.</a:t>
            </a:r>
          </a:p>
          <a:p>
            <a:endParaRPr lang="en-US" dirty="0">
              <a:solidFill>
                <a:srgbClr val="6C271B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3834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02051-3D1E-2BC5-D33F-113F0A53B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EFADE-D1F5-D533-0496-78D003C7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tackle career development?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74F04-512C-1118-3443-EF6E63A5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64506"/>
            <a:ext cx="7772400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2EBEF-4D66-41E7-D63E-DFDEEA1E8393}"/>
              </a:ext>
            </a:extLst>
          </p:cNvPr>
          <p:cNvSpPr txBox="1"/>
          <p:nvPr/>
        </p:nvSpPr>
        <p:spPr>
          <a:xfrm>
            <a:off x="1161835" y="5441015"/>
            <a:ext cx="6820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Alums will be here to discuss their paths and choices.</a:t>
            </a:r>
          </a:p>
          <a:p>
            <a:r>
              <a:rPr lang="en-US" dirty="0"/>
              <a:t>	https://</a:t>
            </a:r>
            <a:r>
              <a:rPr lang="en-US" dirty="0" err="1"/>
              <a:t>www.med.upenn.edu</a:t>
            </a:r>
            <a:r>
              <a:rPr lang="en-US" dirty="0"/>
              <a:t>/bgs-at-40/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382F9-DD13-5A1F-C19C-4A6EC53AA18A}"/>
              </a:ext>
            </a:extLst>
          </p:cNvPr>
          <p:cNvSpPr txBox="1"/>
          <p:nvPr/>
        </p:nvSpPr>
        <p:spPr>
          <a:xfrm>
            <a:off x="877399" y="1937294"/>
            <a:ext cx="738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year </a:t>
            </a:r>
            <a:r>
              <a:rPr lang="en-US" dirty="0">
                <a:sym typeface="Wingdings" pitchFamily="2" charset="2"/>
              </a:rPr>
              <a:t> Symposium for the 40</a:t>
            </a:r>
            <a:r>
              <a:rPr lang="en-US" baseline="30000" dirty="0">
                <a:sym typeface="Wingdings" pitchFamily="2" charset="2"/>
              </a:rPr>
              <a:t>th</a:t>
            </a:r>
            <a:r>
              <a:rPr lang="en-US" dirty="0">
                <a:sym typeface="Wingdings" pitchFamily="2" charset="2"/>
              </a:rPr>
              <a:t> Anniversary of BGS!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3"/>
    </mc:Choice>
    <mc:Fallback xmlns="">
      <p:transition spd="slow" advTm="4484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Biomedical Graduate Studies</a:t>
            </a:r>
          </a:p>
        </p:txBody>
      </p:sp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latin typeface="Calibri" charset="0"/>
                <a:ea typeface="+mj-ea"/>
                <a:cs typeface="+mj-cs"/>
              </a:rPr>
              <a:t>Career Development</a:t>
            </a:r>
            <a:endParaRPr lang="en-US" dirty="0">
              <a:latin typeface="Calibri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958608"/>
            <a:ext cx="33185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Director, Training Support &amp; 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Career Development;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(he, him)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A1DE4-5478-1A47-AC26-0E4795D62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866" y="321797"/>
            <a:ext cx="30585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Arial" charset="0"/>
                <a:cs typeface="Arial" charset="0"/>
              </a:rPr>
              <a:t>Kurt </a:t>
            </a:r>
            <a:r>
              <a:rPr lang="en-US" sz="1800" b="1" dirty="0" err="1">
                <a:latin typeface="Arial" charset="0"/>
                <a:cs typeface="Arial" charset="0"/>
              </a:rPr>
              <a:t>Engleka</a:t>
            </a:r>
            <a:endParaRPr lang="en-US" sz="1600" b="1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Assistant Director of 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Curriculum;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(he, him)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08D855-20B8-414F-9B20-20BB28024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846" y="1702327"/>
            <a:ext cx="33575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latin typeface="Arial" charset="0"/>
                <a:cs typeface="Arial" charset="0"/>
              </a:rPr>
              <a:t>Candace Cain</a:t>
            </a:r>
            <a:endParaRPr lang="en-US" sz="1600" b="1" dirty="0"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Career Development Coordinator;</a:t>
            </a:r>
          </a:p>
          <a:p>
            <a:pPr algn="ctr" eaLnBrk="1" hangingPunct="1"/>
            <a:r>
              <a:rPr lang="en-US" sz="1800" dirty="0">
                <a:latin typeface="Arial" charset="0"/>
                <a:cs typeface="Arial" charset="0"/>
              </a:rPr>
              <a:t>(she, her)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048724-2D1A-6740-9387-8F3903D81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4" y="303660"/>
            <a:ext cx="2736407" cy="1453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D656C6-1F08-C043-95E9-1FFF96593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55" y="5410200"/>
            <a:ext cx="1295400" cy="1295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432430-DBF0-134D-877F-52BE7DAF5139}"/>
              </a:ext>
            </a:extLst>
          </p:cNvPr>
          <p:cNvSpPr/>
          <p:nvPr/>
        </p:nvSpPr>
        <p:spPr>
          <a:xfrm>
            <a:off x="1807364" y="5827067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BGS Career Development Website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DE7EFA-D7E4-9E41-BA6D-0B007689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3660"/>
            <a:ext cx="1149098" cy="11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ndace Cain">
            <a:extLst>
              <a:ext uri="{FF2B5EF4-FFF2-40B4-BE49-F238E27FC236}">
                <a16:creationId xmlns:a16="http://schemas.microsoft.com/office/drawing/2014/main" id="{28396C08-941A-235F-D74C-51E703ED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41" y="1532099"/>
            <a:ext cx="1200329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47"/>
    </mc:Choice>
    <mc:Fallback xmlns="">
      <p:transition spd="slow" advTm="4914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67" y="507118"/>
            <a:ext cx="8261350" cy="103981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100" dirty="0"/>
              <a:t>what Qualities are instilled by </a:t>
            </a:r>
            <a:br>
              <a:rPr lang="en-US" sz="3100" dirty="0"/>
            </a:br>
            <a:r>
              <a:rPr lang="en-US" sz="3100" dirty="0"/>
              <a:t>your PhD Training ?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5" y="1905000"/>
            <a:ext cx="313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rgbClr val="6C271B"/>
                </a:solidFill>
                <a:latin typeface="Helvetica"/>
                <a:cs typeface="Helvetica"/>
              </a:rPr>
              <a:t>PhD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7021" y="3039070"/>
            <a:ext cx="179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Helvetica"/>
                <a:cs typeface="Helvetica"/>
              </a:rPr>
              <a:t>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3157" y="3039070"/>
            <a:ext cx="1827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Helvetica"/>
                <a:cs typeface="Helvetica"/>
              </a:rPr>
              <a:t>Traits</a:t>
            </a:r>
          </a:p>
        </p:txBody>
      </p:sp>
      <p:sp>
        <p:nvSpPr>
          <p:cNvPr id="7" name="Rectangle 6"/>
          <p:cNvSpPr/>
          <p:nvPr/>
        </p:nvSpPr>
        <p:spPr>
          <a:xfrm>
            <a:off x="780488" y="4602760"/>
            <a:ext cx="79248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>
              <a:lnSpc>
                <a:spcPts val="3600"/>
              </a:lnSpc>
              <a:spcAft>
                <a:spcPts val="600"/>
              </a:spcAft>
            </a:pP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… that are an </a:t>
            </a:r>
            <a:r>
              <a:rPr lang="en-US" sz="3200" i="1" dirty="0">
                <a:solidFill>
                  <a:srgbClr val="6C271B"/>
                </a:solidFill>
                <a:latin typeface="Helvetica"/>
                <a:cs typeface="Helvetica"/>
              </a:rPr>
              <a:t>absolute requirement </a:t>
            </a: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for any </a:t>
            </a:r>
          </a:p>
          <a:p>
            <a:pPr marL="355600" indent="-355600" algn="ctr">
              <a:lnSpc>
                <a:spcPts val="3600"/>
              </a:lnSpc>
              <a:spcAft>
                <a:spcPts val="600"/>
              </a:spcAft>
            </a:pPr>
            <a:r>
              <a:rPr lang="en-US" sz="3200" dirty="0">
                <a:solidFill>
                  <a:srgbClr val="6C271B"/>
                </a:solidFill>
                <a:latin typeface="Helvetica"/>
                <a:cs typeface="Helvetica"/>
              </a:rPr>
              <a:t>research-intensive scientific endeavor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52800" y="2667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34000" y="26670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3962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334000" y="3962400"/>
            <a:ext cx="30480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0E01C93-0D88-C94E-B08E-B2520FBDA9AE}"/>
              </a:ext>
            </a:extLst>
          </p:cNvPr>
          <p:cNvSpPr/>
          <p:nvPr/>
        </p:nvSpPr>
        <p:spPr>
          <a:xfrm>
            <a:off x="4876800" y="2551331"/>
            <a:ext cx="2133600" cy="19444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11"/>
    </mc:Choice>
    <mc:Fallback xmlns="">
      <p:transition spd="slow" advTm="70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|18|2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6.6|18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26.6|18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10.8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42.5|3.1|1.3|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|42.5|3.1|1.3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6.7|15.8|18.1|15.9|4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556D96"/>
      </a:accent1>
      <a:accent2>
        <a:srgbClr val="212121"/>
      </a:accent2>
      <a:accent3>
        <a:srgbClr val="A9B9D3"/>
      </a:accent3>
      <a:accent4>
        <a:srgbClr val="26529E"/>
      </a:accent4>
      <a:accent5>
        <a:srgbClr val="62779B"/>
      </a:accent5>
      <a:accent6>
        <a:srgbClr val="363F4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7431</TotalTime>
  <Words>1495</Words>
  <Application>Microsoft Macintosh PowerPoint</Application>
  <PresentationFormat>On-screen Show (4:3)</PresentationFormat>
  <Paragraphs>307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Book Antiqua</vt:lpstr>
      <vt:lpstr>Calibri</vt:lpstr>
      <vt:lpstr>Catamaran Light</vt:lpstr>
      <vt:lpstr>Century Gothic</vt:lpstr>
      <vt:lpstr>Fira Sans Extra Condensed Medium</vt:lpstr>
      <vt:lpstr>Gill Sans MT</vt:lpstr>
      <vt:lpstr>Helvetica</vt:lpstr>
      <vt:lpstr>Livvic</vt:lpstr>
      <vt:lpstr>Times New Roman</vt:lpstr>
      <vt:lpstr>Trebuchet MS</vt:lpstr>
      <vt:lpstr>Wingdings</vt:lpstr>
      <vt:lpstr>Wingdings 2</vt:lpstr>
      <vt:lpstr>Apothecary</vt:lpstr>
      <vt:lpstr>Engineering Project Proposal by Slidesgo</vt:lpstr>
      <vt:lpstr>Dividend</vt:lpstr>
      <vt:lpstr>#BGSOrientation    #PENNBGS4U Today’s program: </vt:lpstr>
      <vt:lpstr>PowerPoint Presentation</vt:lpstr>
      <vt:lpstr>Your Community … </vt:lpstr>
      <vt:lpstr>The beauty: it’s a cycle!</vt:lpstr>
      <vt:lpstr>PowerPoint Presentation</vt:lpstr>
      <vt:lpstr>How to tackle career development?</vt:lpstr>
      <vt:lpstr>How to tackle career development?</vt:lpstr>
      <vt:lpstr>Career Development</vt:lpstr>
      <vt:lpstr> what Qualities are instilled by  your PhD Training ?  </vt:lpstr>
      <vt:lpstr>Skills from your phD</vt:lpstr>
      <vt:lpstr>Skills from your phD</vt:lpstr>
      <vt:lpstr>traits from your phD</vt:lpstr>
      <vt:lpstr>Concerning career success:  Qualities that PhD Training  instills in you  </vt:lpstr>
      <vt:lpstr>With The right mix You can choose your path!</vt:lpstr>
      <vt:lpstr>How to tackle career development?</vt:lpstr>
      <vt:lpstr>How to tackle career development?</vt:lpstr>
      <vt:lpstr>Mentorship Compact</vt:lpstr>
      <vt:lpstr>Individualized Development Plan</vt:lpstr>
      <vt:lpstr>Individual Development Plan A Collaborative  Mentor-Mentee Venture</vt:lpstr>
      <vt:lpstr>PowerPoint Presentation</vt:lpstr>
      <vt:lpstr>How to tackle career development?</vt:lpstr>
      <vt:lpstr>PowerPoint Presentation</vt:lpstr>
      <vt:lpstr>How to tackle career development?</vt:lpstr>
      <vt:lpstr>The Symposium!</vt:lpstr>
      <vt:lpstr> Career Paths Mentoring Program</vt:lpstr>
      <vt:lpstr> Career Paths Mentoring Program</vt:lpstr>
      <vt:lpstr>MyriaD other Options</vt:lpstr>
      <vt:lpstr>BGS Career development Website</vt:lpstr>
      <vt:lpstr>Career development website</vt:lpstr>
      <vt:lpstr>Career development website</vt:lpstr>
      <vt:lpstr>The Bottom line:</vt:lpstr>
      <vt:lpstr>Your Community … </vt:lpstr>
    </vt:vector>
  </TitlesOfParts>
  <Manager/>
  <Company>University of Pennsylvania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Breaches of the Code of Academic Integrity</dc:title>
  <dc:subject/>
  <dc:creator>School of Medicine</dc:creator>
  <cp:keywords/>
  <dc:description/>
  <cp:lastModifiedBy>Dinardo, Stephen</cp:lastModifiedBy>
  <cp:revision>677</cp:revision>
  <cp:lastPrinted>2018-08-27T15:19:51Z</cp:lastPrinted>
  <dcterms:created xsi:type="dcterms:W3CDTF">2003-09-08T21:22:40Z</dcterms:created>
  <dcterms:modified xsi:type="dcterms:W3CDTF">2025-08-20T00:03:40Z</dcterms:modified>
  <cp:category/>
</cp:coreProperties>
</file>