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embeddedFontLst>
    <p:embeddedFont>
      <p:font typeface="Roboto Slab" pitchFamily="2" charset="0"/>
      <p:regular r:id="rId4"/>
      <p:bold r:id="rId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font" Target="fonts/font2.fntdata"/><Relationship Id="rId4" Type="http://schemas.openxmlformats.org/officeDocument/2006/relationships/font" Target="fonts/font1.fntdata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0ac49846d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g30ac49846d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"/>
              <a:t>Joa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3687637" y="2374625"/>
            <a:ext cx="1648200" cy="302700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9525" cap="flat" cmpd="sng">
            <a:solidFill>
              <a:srgbClr val="4454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Science Outreach</a:t>
            </a:r>
            <a:endParaRPr sz="13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5624113" y="2374463"/>
            <a:ext cx="3243900" cy="302700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9525" cap="flat" cmpd="sng">
            <a:solidFill>
              <a:srgbClr val="4454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300" b="1">
                <a:solidFill>
                  <a:schemeClr val="lt1"/>
                </a:solidFill>
              </a:rPr>
              <a:t>Academic &amp; </a:t>
            </a:r>
            <a:r>
              <a:rPr lang="en" sz="1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Professional</a:t>
            </a:r>
            <a:r>
              <a:rPr lang="en" sz="1300" b="1">
                <a:solidFill>
                  <a:schemeClr val="lt1"/>
                </a:solidFill>
              </a:rPr>
              <a:t> </a:t>
            </a:r>
            <a:r>
              <a:rPr lang="en" sz="1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Development</a:t>
            </a:r>
            <a:endParaRPr sz="13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575" y="585025"/>
            <a:ext cx="1501201" cy="145491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/>
          <p:nvPr/>
        </p:nvSpPr>
        <p:spPr>
          <a:xfrm>
            <a:off x="1727425" y="499500"/>
            <a:ext cx="5198400" cy="1735200"/>
          </a:xfrm>
          <a:prstGeom prst="round1Rect">
            <a:avLst>
              <a:gd name="adj" fmla="val 107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4294967295"/>
          </p:nvPr>
        </p:nvSpPr>
        <p:spPr>
          <a:xfrm>
            <a:off x="1727250" y="525900"/>
            <a:ext cx="5198400" cy="16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500" b="1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SACNAS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" sz="1500">
                <a:solidFill>
                  <a:srgbClr val="201A1A"/>
                </a:solidFill>
                <a:latin typeface="Arial"/>
                <a:ea typeface="Arial"/>
                <a:cs typeface="Arial"/>
                <a:sym typeface="Arial"/>
              </a:rPr>
              <a:t>is an inclusive organization dedicated to fostering the success of underrepresented leaders in STEM without losing their connection to their communities and culture.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500" b="1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Penn Chapter Mission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" sz="1500" i="1">
                <a:latin typeface="Arial"/>
                <a:ea typeface="Arial"/>
                <a:cs typeface="Arial"/>
                <a:sym typeface="Arial"/>
              </a:rPr>
              <a:t>“Provide support, as well as academic and professional development opportunities for graduate students in science”</a:t>
            </a:r>
            <a:endParaRPr sz="17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262950" y="36400"/>
            <a:ext cx="8618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73763"/>
                </a:solidFill>
              </a:rPr>
              <a:t>Society for the Advancement of Chicanos/Hispanics and Native Americans in Science</a:t>
            </a:r>
            <a:endParaRPr sz="1600" b="1">
              <a:solidFill>
                <a:srgbClr val="073763"/>
              </a:solidFill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7100" y="3905100"/>
            <a:ext cx="1183426" cy="113625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/>
          <p:nvPr/>
        </p:nvSpPr>
        <p:spPr>
          <a:xfrm>
            <a:off x="167500" y="2374475"/>
            <a:ext cx="3138300" cy="303000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9525" cap="flat" cmpd="sng">
            <a:solidFill>
              <a:srgbClr val="4454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Community Building </a:t>
            </a:r>
            <a:r>
              <a:rPr lang="en" sz="1300" b="1">
                <a:solidFill>
                  <a:schemeClr val="lt1"/>
                </a:solidFill>
              </a:rPr>
              <a:t>&amp;</a:t>
            </a:r>
            <a:r>
              <a:rPr lang="en" sz="1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Social </a:t>
            </a:r>
            <a:r>
              <a:rPr lang="en" sz="1300" b="1">
                <a:solidFill>
                  <a:schemeClr val="lt1"/>
                </a:solidFill>
              </a:rPr>
              <a:t>E</a:t>
            </a:r>
            <a:r>
              <a:rPr lang="en" sz="1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vents</a:t>
            </a:r>
            <a:endParaRPr sz="13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13"/>
          <p:cNvGrpSpPr/>
          <p:nvPr/>
        </p:nvGrpSpPr>
        <p:grpSpPr>
          <a:xfrm>
            <a:off x="287175" y="2740250"/>
            <a:ext cx="2898952" cy="2312501"/>
            <a:chOff x="286375" y="2728850"/>
            <a:chExt cx="2898952" cy="2312501"/>
          </a:xfrm>
        </p:grpSpPr>
        <p:pic>
          <p:nvPicPr>
            <p:cNvPr id="63" name="Google Shape;63;p13"/>
            <p:cNvPicPr preferRelativeResize="0"/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6375" y="3885100"/>
              <a:ext cx="1587077" cy="1156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13"/>
            <p:cNvPicPr preferRelativeResize="0"/>
            <p:nvPr/>
          </p:nvPicPr>
          <p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450" y="2728850"/>
              <a:ext cx="1734876" cy="1156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3"/>
            <p:cNvPicPr preferRelativeResize="0"/>
            <p:nvPr/>
          </p:nvPicPr>
          <p:blipFill rotWithShape="1"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73450" y="3884450"/>
              <a:ext cx="1311877" cy="1156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13"/>
            <p:cNvPicPr preferRelativeResize="0"/>
            <p:nvPr/>
          </p:nvPicPr>
          <p:blipFill rotWithShape="1"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6375" y="2728850"/>
              <a:ext cx="1164079" cy="1156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7" name="Google Shape;67;p13"/>
          <p:cNvPicPr preferRelativeResize="0"/>
          <p:nvPr/>
        </p:nvPicPr>
        <p:blipFill rotWithShape="1"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47"/>
          <a:stretch/>
        </p:blipFill>
        <p:spPr>
          <a:xfrm>
            <a:off x="3735925" y="2740250"/>
            <a:ext cx="1551626" cy="896874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/>
          <p:nvPr/>
        </p:nvSpPr>
        <p:spPr>
          <a:xfrm>
            <a:off x="3761138" y="3552973"/>
            <a:ext cx="150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dk1"/>
                </a:solidFill>
              </a:rPr>
              <a:t>Penn x The College of New Jersey (TCNJ) SACNAS Visit </a:t>
            </a:r>
            <a:endParaRPr sz="100" b="1">
              <a:solidFill>
                <a:schemeClr val="dk1"/>
              </a:solidFill>
            </a:endParaRPr>
          </a:p>
        </p:txBody>
      </p:sp>
      <p:grpSp>
        <p:nvGrpSpPr>
          <p:cNvPr id="69" name="Google Shape;69;p13"/>
          <p:cNvGrpSpPr/>
          <p:nvPr/>
        </p:nvGrpSpPr>
        <p:grpSpPr>
          <a:xfrm>
            <a:off x="5687568" y="2745956"/>
            <a:ext cx="3116995" cy="2301105"/>
            <a:chOff x="5771825" y="2782425"/>
            <a:chExt cx="3056776" cy="2256649"/>
          </a:xfrm>
        </p:grpSpPr>
        <p:pic>
          <p:nvPicPr>
            <p:cNvPr id="70" name="Google Shape;70;p13"/>
            <p:cNvPicPr preferRelativeResize="0"/>
            <p:nvPr/>
          </p:nvPicPr>
          <p:blipFill rotWithShape="1"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3"/>
            <a:stretch/>
          </p:blipFill>
          <p:spPr>
            <a:xfrm>
              <a:off x="5771825" y="2782425"/>
              <a:ext cx="1126301" cy="135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13"/>
            <p:cNvPicPr preferRelativeResize="0"/>
            <p:nvPr/>
          </p:nvPicPr>
          <p:blipFill rotWithShape="1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8125" y="2782425"/>
              <a:ext cx="1930475" cy="1170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13"/>
            <p:cNvPicPr preferRelativeResize="0"/>
            <p:nvPr/>
          </p:nvPicPr>
          <p:blipFill rotWithShape="1">
            <a:blip r:embed="rId1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5"/>
            <a:stretch/>
          </p:blipFill>
          <p:spPr>
            <a:xfrm>
              <a:off x="6925825" y="3975775"/>
              <a:ext cx="1902776" cy="1063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3" title="img_9814_720.jpg"/>
            <p:cNvPicPr preferRelativeResize="0"/>
            <p:nvPr/>
          </p:nvPicPr>
          <p:blipFill rotWithShape="1">
            <a:blip r:embed="rId1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71825" y="4136950"/>
              <a:ext cx="1126300" cy="885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oogle Shape;74;p13"/>
          <p:cNvGrpSpPr/>
          <p:nvPr/>
        </p:nvGrpSpPr>
        <p:grpSpPr>
          <a:xfrm>
            <a:off x="6995954" y="434566"/>
            <a:ext cx="2044800" cy="1767212"/>
            <a:chOff x="7017875" y="467488"/>
            <a:chExt cx="2044800" cy="1767212"/>
          </a:xfrm>
        </p:grpSpPr>
        <p:pic>
          <p:nvPicPr>
            <p:cNvPr id="75" name="Google Shape;75;p13"/>
            <p:cNvPicPr preferRelativeResize="0"/>
            <p:nvPr/>
          </p:nvPicPr>
          <p:blipFill rotWithShape="1">
            <a:blip r:embed="rId1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6000" y="767741"/>
              <a:ext cx="1188550" cy="12167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Google Shape;76;p13"/>
            <p:cNvSpPr txBox="1"/>
            <p:nvPr/>
          </p:nvSpPr>
          <p:spPr>
            <a:xfrm>
              <a:off x="7017875" y="467488"/>
              <a:ext cx="2044800" cy="3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 u="sng">
                  <a:solidFill>
                    <a:srgbClr val="990000"/>
                  </a:solidFill>
                </a:rPr>
                <a:t>Join our newsletter!</a:t>
              </a:r>
              <a:endParaRPr sz="200" b="1" u="sng"/>
            </a:p>
          </p:txBody>
        </p:sp>
        <p:grpSp>
          <p:nvGrpSpPr>
            <p:cNvPr id="77" name="Google Shape;77;p13"/>
            <p:cNvGrpSpPr/>
            <p:nvPr/>
          </p:nvGrpSpPr>
          <p:grpSpPr>
            <a:xfrm>
              <a:off x="7115150" y="1984450"/>
              <a:ext cx="1850249" cy="250249"/>
              <a:chOff x="7155900" y="2016450"/>
              <a:chExt cx="1850249" cy="250249"/>
            </a:xfrm>
          </p:grpSpPr>
          <p:pic>
            <p:nvPicPr>
              <p:cNvPr id="78" name="Google Shape;78;p13"/>
              <p:cNvPicPr preferRelativeResize="0"/>
              <p:nvPr/>
            </p:nvPicPr>
            <p:blipFill rotWithShape="1">
              <a:blip r:embed="rId1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446000" y="2016450"/>
                <a:ext cx="1560149" cy="2502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9" name="Google Shape;79;p13"/>
              <p:cNvPicPr preferRelativeResize="0"/>
              <p:nvPr/>
            </p:nvPicPr>
            <p:blipFill rotWithShape="1">
              <a:blip r:embed="rId1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155900" y="2016450"/>
                <a:ext cx="302300" cy="250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</Words>
  <Application>Microsoft Office PowerPoint</Application>
  <PresentationFormat>On-screen Show (16:9)</PresentationFormat>
  <Paragraphs>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Roboto Slab</vt:lpstr>
      <vt:lpstr>Calibri</vt:lpstr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Candace Cain</cp:lastModifiedBy>
  <cp:revision>1</cp:revision>
  <dcterms:modified xsi:type="dcterms:W3CDTF">2025-08-19T15:45:37Z</dcterms:modified>
</cp:coreProperties>
</file>